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Lst>
  <p:notesMasterIdLst>
    <p:notesMasterId r:id="rId13"/>
  </p:notesMasterIdLst>
  <p:handoutMasterIdLst>
    <p:handoutMasterId r:id="rId14"/>
  </p:handoutMasterIdLst>
  <p:sldIdLst>
    <p:sldId id="275" r:id="rId5"/>
    <p:sldId id="297" r:id="rId6"/>
    <p:sldId id="288" r:id="rId7"/>
    <p:sldId id="281" r:id="rId8"/>
    <p:sldId id="283" r:id="rId9"/>
    <p:sldId id="284" r:id="rId10"/>
    <p:sldId id="287" r:id="rId11"/>
    <p:sldId id="286" r:id="rId12"/>
  </p:sldIdLst>
  <p:sldSz cx="12192000" cy="6858000"/>
  <p:notesSz cx="6950075" cy="9236075"/>
  <p:custShowLst>
    <p:custShow name="Format Guide Workshop" id="0">
      <p:sldLst/>
    </p:custShow>
  </p:custShowLst>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B44"/>
    <a:srgbClr val="CA1571"/>
    <a:srgbClr val="FBBC34"/>
    <a:srgbClr val="F5843B"/>
    <a:srgbClr val="FFD624"/>
    <a:srgbClr val="9D9EA0"/>
    <a:srgbClr val="00336F"/>
    <a:srgbClr val="D2222A"/>
    <a:srgbClr val="434446"/>
    <a:srgbClr val="4D4E5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DE9AF-6AF0-4C49-A62C-486136E2AEF6}" v="59" dt="2024-10-08T13:31:55.597"/>
    <p1510:client id="{E70BDBE0-45BB-4617-B062-3EF5E675A34C}" v="95" dt="2024-10-08T14:19:21.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024"/>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10/11/2024</a:t>
            </a:fld>
            <a:endParaRPr lang="en-US" sz="80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latin typeface="+mn-lt"/>
              <a:ea typeface="+mn-ea"/>
              <a:cs typeface="+mn-cs"/>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defRPr>
            </a:lvl1pPr>
          </a:lstStyle>
          <a:p>
            <a:endParaRPr lang="en-US"/>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defRPr>
            </a:lvl1pPr>
          </a:lstStyle>
          <a:p>
            <a:endParaRPr lang="en-US"/>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defRPr>
            </a:lvl1pPr>
          </a:lstStyle>
          <a:p>
            <a:fld id="{F2C7CF5F-7CF3-4DF3-838A-EE34544862CC}" type="datetimeFigureOut">
              <a:rPr lang="en-US" smtClean="0"/>
              <a:pPr/>
              <a:t>10/11/2024</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0</a:t>
            </a:fld>
            <a:endParaRPr lang="en-US"/>
          </a:p>
        </p:txBody>
      </p:sp>
    </p:spTree>
    <p:extLst>
      <p:ext uri="{BB962C8B-B14F-4D97-AF65-F5344CB8AC3E}">
        <p14:creationId xmlns:p14="http://schemas.microsoft.com/office/powerpoint/2010/main" val="28472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a:p>
        </p:txBody>
      </p:sp>
    </p:spTree>
    <p:extLst>
      <p:ext uri="{BB962C8B-B14F-4D97-AF65-F5344CB8AC3E}">
        <p14:creationId xmlns:p14="http://schemas.microsoft.com/office/powerpoint/2010/main" val="337037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a:p>
        </p:txBody>
      </p:sp>
    </p:spTree>
    <p:extLst>
      <p:ext uri="{BB962C8B-B14F-4D97-AF65-F5344CB8AC3E}">
        <p14:creationId xmlns:p14="http://schemas.microsoft.com/office/powerpoint/2010/main" val="2864500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5.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5.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13.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8.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72.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73.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7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7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44921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630000" y="5976000"/>
            <a:ext cx="10933350" cy="327148"/>
          </a:xfrm>
          <a:prstGeom prst="rect">
            <a:avLst/>
          </a:prstGeom>
          <a:noFill/>
        </p:spPr>
        <p:txBody>
          <a:bodyPr anchor="ctr"/>
          <a:lstStyle>
            <a:lvl1pPr algn="ctr">
              <a:lnSpc>
                <a:spcPct val="110000"/>
              </a:lnSpc>
              <a:buNone/>
              <a:defRPr sz="1200" b="0" cap="none" baseline="0">
                <a:solidFill>
                  <a:schemeClr val="accent5"/>
                </a:solidFill>
                <a:latin typeface="+mj-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5400000"/>
            <a:ext cx="10933350" cy="436195"/>
          </a:xfrm>
          <a:prstGeom prst="rect">
            <a:avLst/>
          </a:prstGeom>
        </p:spPr>
        <p:txBody>
          <a:bodyPr anchor="ctr"/>
          <a:lstStyle>
            <a:lvl1pPr marL="0" indent="0" algn="ctr">
              <a:lnSpc>
                <a:spcPct val="110000"/>
              </a:lnSpc>
              <a:buNone/>
              <a:defRPr sz="1600" baseline="0">
                <a:solidFill>
                  <a:schemeClr val="accent5"/>
                </a:solidFill>
                <a:latin typeface="+mj-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630000" y="3687801"/>
            <a:ext cx="10933350" cy="1512000"/>
          </a:xfrm>
          <a:prstGeom prst="rect">
            <a:avLst/>
          </a:prstGeom>
        </p:spPr>
        <p:txBody>
          <a:bodyPr vert="horz" anchor="b">
            <a:normAutofit/>
          </a:bodyPr>
          <a:lstStyle>
            <a:lvl1pPr algn="ctr">
              <a:lnSpc>
                <a:spcPct val="93000"/>
              </a:lnSpc>
              <a:defRPr sz="5400" baseline="0">
                <a:solidFill>
                  <a:schemeClr val="tx2"/>
                </a:solidFill>
                <a:latin typeface="+mj-lt"/>
                <a:ea typeface="+mj-ea"/>
                <a:cs typeface="+mj-cs"/>
                <a:sym typeface="Trebuchet MS" panose="020B0603020202020204" pitchFamily="34" charset="0"/>
              </a:defRPr>
            </a:lvl1pPr>
          </a:lstStyle>
          <a:p>
            <a:r>
              <a:rPr lang="en-US"/>
              <a:t>Title in Title Case</a:t>
            </a:r>
          </a:p>
        </p:txBody>
      </p:sp>
      <p:sp>
        <p:nvSpPr>
          <p:cNvPr id="34" name="Rectangle 33">
            <a:extLst>
              <a:ext uri="{FF2B5EF4-FFF2-40B4-BE49-F238E27FC236}">
                <a16:creationId xmlns:a16="http://schemas.microsoft.com/office/drawing/2014/main" id="{EBB02B84-624B-293B-274D-160A187DAB97}"/>
              </a:ext>
            </a:extLst>
          </p:cNvPr>
          <p:cNvSpPr/>
          <p:nvPr userDrawn="1"/>
        </p:nvSpPr>
        <p:spPr>
          <a:xfrm>
            <a:off x="5369475" y="6641999"/>
            <a:ext cx="1454400" cy="216000"/>
          </a:xfrm>
          <a:prstGeom prst="rect">
            <a:avLst/>
          </a:prstGeom>
          <a:solidFill>
            <a:srgbClr val="2343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36" name="Picture 35" descr="A blue flag with yellow stars&#10;&#10;Description automatically generated">
            <a:extLst>
              <a:ext uri="{FF2B5EF4-FFF2-40B4-BE49-F238E27FC236}">
                <a16:creationId xmlns:a16="http://schemas.microsoft.com/office/drawing/2014/main" id="{0D9B5252-C0D1-2594-5234-B7928F2BAD99}"/>
              </a:ext>
            </a:extLst>
          </p:cNvPr>
          <p:cNvPicPr>
            <a:picLocks noChangeAspect="1"/>
          </p:cNvPicPr>
          <p:nvPr userDrawn="1"/>
        </p:nvPicPr>
        <p:blipFill>
          <a:blip r:embed="rId6"/>
          <a:stretch>
            <a:fillRect/>
          </a:stretch>
        </p:blipFill>
        <p:spPr>
          <a:xfrm>
            <a:off x="4683933" y="679565"/>
            <a:ext cx="3364992" cy="2328672"/>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43321D3-3882-F065-AF59-845F8D55CB2C}"/>
              </a:ext>
            </a:extLst>
          </p:cNvPr>
          <p:cNvGraphicFramePr>
            <a:graphicFrameLocks noChangeAspect="1"/>
          </p:cNvGraphicFramePr>
          <p:nvPr userDrawn="1">
            <p:custDataLst>
              <p:tags r:id="rId1"/>
            </p:custDataLst>
            <p:extLst>
              <p:ext uri="{D42A27DB-BD31-4B8C-83A1-F6EECF244321}">
                <p14:modId xmlns:p14="http://schemas.microsoft.com/office/powerpoint/2010/main" val="3408439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543321D3-3882-F065-AF59-845F8D55CB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6800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9" name="Picture 8" descr="A logo with a black background&#10;&#10;Description automatically generated">
            <a:extLst>
              <a:ext uri="{FF2B5EF4-FFF2-40B4-BE49-F238E27FC236}">
                <a16:creationId xmlns:a16="http://schemas.microsoft.com/office/drawing/2014/main" id="{8E084A26-839D-FC86-CF3C-C572A4FEDE1B}"/>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A17D22CD-CCBA-21C4-ACB4-9B7E3C19545F}"/>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7BF31C4-4B02-A690-5200-D4DBE2205164}"/>
              </a:ext>
            </a:extLst>
          </p:cNvPr>
          <p:cNvGraphicFramePr>
            <a:graphicFrameLocks noChangeAspect="1"/>
          </p:cNvGraphicFramePr>
          <p:nvPr userDrawn="1">
            <p:custDataLst>
              <p:tags r:id="rId1"/>
            </p:custDataLst>
            <p:extLst>
              <p:ext uri="{D42A27DB-BD31-4B8C-83A1-F6EECF244321}">
                <p14:modId xmlns:p14="http://schemas.microsoft.com/office/powerpoint/2010/main" val="20363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87BF31C4-4B02-A690-5200-D4DBE22051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785600"/>
            <a:ext cx="6480000"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Picture 16" descr="A logo with a black background&#10;&#10;Description automatically generated">
            <a:extLst>
              <a:ext uri="{FF2B5EF4-FFF2-40B4-BE49-F238E27FC236}">
                <a16:creationId xmlns:a16="http://schemas.microsoft.com/office/drawing/2014/main" id="{E605808A-D0D7-D821-99CA-19F84D073634}"/>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4E9670F7-CC3D-7CEB-5652-B9BF1E1E35EE}"/>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EF097AF-36BF-3CB2-24C6-4861EB6F2339}"/>
              </a:ext>
            </a:extLst>
          </p:cNvPr>
          <p:cNvGraphicFramePr>
            <a:graphicFrameLocks noChangeAspect="1"/>
          </p:cNvGraphicFramePr>
          <p:nvPr userDrawn="1">
            <p:custDataLst>
              <p:tags r:id="rId1"/>
            </p:custDataLst>
            <p:extLst>
              <p:ext uri="{D42A27DB-BD31-4B8C-83A1-F6EECF244321}">
                <p14:modId xmlns:p14="http://schemas.microsoft.com/office/powerpoint/2010/main" val="1011560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DEF097AF-36BF-3CB2-24C6-4861EB6F23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736000"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Picture 14" descr="A logo with white lines on a black background&#10;&#10;Description automatically generated">
            <a:extLst>
              <a:ext uri="{FF2B5EF4-FFF2-40B4-BE49-F238E27FC236}">
                <a16:creationId xmlns:a16="http://schemas.microsoft.com/office/drawing/2014/main" id="{F8600360-78E5-DD73-B528-E143EFA2C5DF}"/>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FFC9C6CE-0F45-5E0A-6644-462BA5C3D1C8}"/>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E4763CF-FAAB-A0ED-9D73-042F89A67F25}"/>
              </a:ext>
            </a:extLst>
          </p:cNvPr>
          <p:cNvGraphicFramePr>
            <a:graphicFrameLocks noChangeAspect="1"/>
          </p:cNvGraphicFramePr>
          <p:nvPr userDrawn="1">
            <p:custDataLst>
              <p:tags r:id="rId1"/>
            </p:custDataLst>
            <p:extLst>
              <p:ext uri="{D42A27DB-BD31-4B8C-83A1-F6EECF244321}">
                <p14:modId xmlns:p14="http://schemas.microsoft.com/office/powerpoint/2010/main" val="1127917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4E4763CF-FAAB-A0ED-9D73-042F89A67F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4494"/>
              </a:gs>
              <a:gs pos="100000">
                <a:srgbClr val="0044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736000"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8" name="Picture 7" descr="A logo with a black background&#10;&#10;Description automatically generated">
            <a:extLst>
              <a:ext uri="{FF2B5EF4-FFF2-40B4-BE49-F238E27FC236}">
                <a16:creationId xmlns:a16="http://schemas.microsoft.com/office/drawing/2014/main" id="{D9A2AED9-6CC6-26F0-DADC-B0B12F4FB19E}"/>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5F14351C-F2DD-0013-90CC-0E030D897EAE}"/>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36905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logo with white lines on a black background&#10;&#10;Description automatically generated">
            <a:extLst>
              <a:ext uri="{FF2B5EF4-FFF2-40B4-BE49-F238E27FC236}">
                <a16:creationId xmlns:a16="http://schemas.microsoft.com/office/drawing/2014/main" id="{B8E191EE-A89F-EFD0-B9F6-44C721F1DF7A}"/>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5D857FB2-6A91-27E0-F9AE-657AC8844542}"/>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02768E-008D-6E06-AB33-C20BC8A399CA}"/>
              </a:ext>
            </a:extLst>
          </p:cNvPr>
          <p:cNvGraphicFramePr>
            <a:graphicFrameLocks noChangeAspect="1"/>
          </p:cNvGraphicFramePr>
          <p:nvPr userDrawn="1">
            <p:custDataLst>
              <p:tags r:id="rId1"/>
            </p:custDataLst>
            <p:extLst>
              <p:ext uri="{D42A27DB-BD31-4B8C-83A1-F6EECF244321}">
                <p14:modId xmlns:p14="http://schemas.microsoft.com/office/powerpoint/2010/main" val="3768006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0802768E-008D-6E06-AB33-C20BC8A399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04494"/>
              </a:gs>
              <a:gs pos="100000">
                <a:srgbClr val="0044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6" name="Picture 5" descr="A logo with a black background&#10;&#10;Description automatically generated">
            <a:extLst>
              <a:ext uri="{FF2B5EF4-FFF2-40B4-BE49-F238E27FC236}">
                <a16:creationId xmlns:a16="http://schemas.microsoft.com/office/drawing/2014/main" id="{9B44A164-41EA-0ACC-1DE2-374ADADB9B90}"/>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F56963C4-2AFA-A43D-414E-AE5FE1358AB9}"/>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FA96CBA-8B6A-8A04-6427-B572ADE15169}"/>
              </a:ext>
            </a:extLst>
          </p:cNvPr>
          <p:cNvGraphicFramePr>
            <a:graphicFrameLocks noChangeAspect="1"/>
          </p:cNvGraphicFramePr>
          <p:nvPr userDrawn="1">
            <p:custDataLst>
              <p:tags r:id="rId1"/>
            </p:custDataLst>
            <p:extLst>
              <p:ext uri="{D42A27DB-BD31-4B8C-83A1-F6EECF244321}">
                <p14:modId xmlns:p14="http://schemas.microsoft.com/office/powerpoint/2010/main" val="3305901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4FA96CBA-8B6A-8A04-6427-B572ADE151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7520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logo with white lines on a black background&#10;&#10;Description automatically generated">
            <a:extLst>
              <a:ext uri="{FF2B5EF4-FFF2-40B4-BE49-F238E27FC236}">
                <a16:creationId xmlns:a16="http://schemas.microsoft.com/office/drawing/2014/main" id="{0CA38667-707F-AFD1-64C5-A686690737C2}"/>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8CF736B4-6BA5-ABB8-BC75-6EDA2BF39394}"/>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4F9A9A8-B794-724C-5F46-610F4E5CF8DF}"/>
              </a:ext>
            </a:extLst>
          </p:cNvPr>
          <p:cNvGraphicFramePr>
            <a:graphicFrameLocks noChangeAspect="1"/>
          </p:cNvGraphicFramePr>
          <p:nvPr userDrawn="1">
            <p:custDataLst>
              <p:tags r:id="rId1"/>
            </p:custDataLst>
            <p:extLst>
              <p:ext uri="{D42A27DB-BD31-4B8C-83A1-F6EECF244321}">
                <p14:modId xmlns:p14="http://schemas.microsoft.com/office/powerpoint/2010/main" val="381013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F4F9A9A8-B794-724C-5F46-610F4E5CF8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004494"/>
              </a:gs>
              <a:gs pos="100000">
                <a:srgbClr val="0044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7520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7" name="Picture 6" descr="A logo with a black background&#10;&#10;Description automatically generated">
            <a:extLst>
              <a:ext uri="{FF2B5EF4-FFF2-40B4-BE49-F238E27FC236}">
                <a16:creationId xmlns:a16="http://schemas.microsoft.com/office/drawing/2014/main" id="{05AA6B80-B7DF-8F56-5ADE-74C6F239D326}"/>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2D4A8E34-F0B5-B852-11B2-F49179B6967E}"/>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A2FD1F4-0929-C71C-2AD4-A1BF23D90753}"/>
              </a:ext>
            </a:extLst>
          </p:cNvPr>
          <p:cNvGraphicFramePr>
            <a:graphicFrameLocks noChangeAspect="1"/>
          </p:cNvGraphicFramePr>
          <p:nvPr userDrawn="1">
            <p:custDataLst>
              <p:tags r:id="rId1"/>
            </p:custDataLst>
            <p:extLst>
              <p:ext uri="{D42A27DB-BD31-4B8C-83A1-F6EECF244321}">
                <p14:modId xmlns:p14="http://schemas.microsoft.com/office/powerpoint/2010/main" val="3790609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3A2FD1F4-0929-C71C-2AD4-A1BF23D907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8400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logo with white lines on a black background&#10;&#10;Description automatically generated">
            <a:extLst>
              <a:ext uri="{FF2B5EF4-FFF2-40B4-BE49-F238E27FC236}">
                <a16:creationId xmlns:a16="http://schemas.microsoft.com/office/drawing/2014/main" id="{4DF02F4D-AB11-7406-EC21-46BDAFF6F930}"/>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2BC24D58-09FD-BDCD-8C7B-6559FD721782}"/>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8A7729F-52BF-11E4-DC52-77E30D51310C}"/>
              </a:ext>
            </a:extLst>
          </p:cNvPr>
          <p:cNvGraphicFramePr>
            <a:graphicFrameLocks noChangeAspect="1"/>
          </p:cNvGraphicFramePr>
          <p:nvPr userDrawn="1">
            <p:custDataLst>
              <p:tags r:id="rId1"/>
            </p:custDataLst>
            <p:extLst>
              <p:ext uri="{D42A27DB-BD31-4B8C-83A1-F6EECF244321}">
                <p14:modId xmlns:p14="http://schemas.microsoft.com/office/powerpoint/2010/main" val="1639605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E8A7729F-52BF-11E4-DC52-77E30D5131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4494"/>
              </a:gs>
              <a:gs pos="100000">
                <a:srgbClr val="004494"/>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8400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7" name="Picture 6" descr="A logo with a black background&#10;&#10;Description automatically generated">
            <a:extLst>
              <a:ext uri="{FF2B5EF4-FFF2-40B4-BE49-F238E27FC236}">
                <a16:creationId xmlns:a16="http://schemas.microsoft.com/office/drawing/2014/main" id="{6986EE73-47E1-3D9E-3D9A-A44D2326C25E}"/>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132CB2BC-802D-BA7B-F179-FCB0F388258E}"/>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C555EAC-7B9B-D597-B5FF-21D1FD3C1043}"/>
              </a:ext>
            </a:extLst>
          </p:cNvPr>
          <p:cNvGraphicFramePr>
            <a:graphicFrameLocks noChangeAspect="1"/>
          </p:cNvGraphicFramePr>
          <p:nvPr userDrawn="1">
            <p:custDataLst>
              <p:tags r:id="rId1"/>
            </p:custDataLst>
            <p:extLst>
              <p:ext uri="{D42A27DB-BD31-4B8C-83A1-F6EECF244321}">
                <p14:modId xmlns:p14="http://schemas.microsoft.com/office/powerpoint/2010/main" val="2992009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FC555EAC-7B9B-D597-B5FF-21D1FD3C10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E18FEB1-6454-B840-7C17-6ABA8E09CA08}"/>
              </a:ext>
            </a:extLst>
          </p:cNvPr>
          <p:cNvGraphicFramePr>
            <a:graphicFrameLocks noChangeAspect="1"/>
          </p:cNvGraphicFramePr>
          <p:nvPr userDrawn="1">
            <p:custDataLst>
              <p:tags r:id="rId1"/>
            </p:custDataLst>
            <p:extLst>
              <p:ext uri="{D42A27DB-BD31-4B8C-83A1-F6EECF244321}">
                <p14:modId xmlns:p14="http://schemas.microsoft.com/office/powerpoint/2010/main" val="166582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3E18FEB1-6454-B840-7C17-6ABA8E09CA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Picture 10" descr="A logo with white lines on a black background&#10;&#10;Description automatically generated">
            <a:extLst>
              <a:ext uri="{FF2B5EF4-FFF2-40B4-BE49-F238E27FC236}">
                <a16:creationId xmlns:a16="http://schemas.microsoft.com/office/drawing/2014/main" id="{15A3D025-F65C-B5F1-6028-45695FBB2592}"/>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560F9C16-8E74-FE44-6722-5AACE2039CD8}"/>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93EBD21-BFD1-37C9-BC85-A7943C39285C}"/>
              </a:ext>
            </a:extLst>
          </p:cNvPr>
          <p:cNvGraphicFramePr>
            <a:graphicFrameLocks noChangeAspect="1"/>
          </p:cNvGraphicFramePr>
          <p:nvPr userDrawn="1">
            <p:custDataLst>
              <p:tags r:id="rId1"/>
            </p:custDataLst>
            <p:extLst>
              <p:ext uri="{D42A27DB-BD31-4B8C-83A1-F6EECF244321}">
                <p14:modId xmlns:p14="http://schemas.microsoft.com/office/powerpoint/2010/main" val="14211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493EBD21-BFD1-37C9-BC85-A7943C392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53601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449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5" name="Picture 4" descr="A logo with white lines on a black background&#10;&#10;Description automatically generated">
            <a:extLst>
              <a:ext uri="{FF2B5EF4-FFF2-40B4-BE49-F238E27FC236}">
                <a16:creationId xmlns:a16="http://schemas.microsoft.com/office/drawing/2014/main" id="{9B901623-8F78-23A6-AC92-01429ED7864D}"/>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7ECDFDA0-0E85-20EB-4088-734BBF426384}"/>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BB2441A-C57E-5570-611A-502C5465EA02}"/>
              </a:ext>
            </a:extLst>
          </p:cNvPr>
          <p:cNvGraphicFramePr>
            <a:graphicFrameLocks noChangeAspect="1"/>
          </p:cNvGraphicFramePr>
          <p:nvPr userDrawn="1">
            <p:custDataLst>
              <p:tags r:id="rId1"/>
            </p:custDataLst>
            <p:extLst>
              <p:ext uri="{D42A27DB-BD31-4B8C-83A1-F6EECF244321}">
                <p14:modId xmlns:p14="http://schemas.microsoft.com/office/powerpoint/2010/main" val="1196009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think-cell data - do not delete" hidden="1">
                        <a:extLst>
                          <a:ext uri="{FF2B5EF4-FFF2-40B4-BE49-F238E27FC236}">
                            <a16:creationId xmlns:a16="http://schemas.microsoft.com/office/drawing/2014/main" id="{8BB2441A-C57E-5570-611A-502C5465EA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A logo with white lines on a black background&#10;&#10;Description automatically generated">
            <a:extLst>
              <a:ext uri="{FF2B5EF4-FFF2-40B4-BE49-F238E27FC236}">
                <a16:creationId xmlns:a16="http://schemas.microsoft.com/office/drawing/2014/main" id="{7A479F06-3A79-98B5-9D5C-278B78E66146}"/>
              </a:ext>
            </a:extLst>
          </p:cNvPr>
          <p:cNvPicPr preferRelativeResize="0">
            <a:picLocks/>
          </p:cNvPicPr>
          <p:nvPr userDrawn="1"/>
        </p:nvPicPr>
        <p:blipFill>
          <a:blip r:embed="rId5"/>
          <a:stretch>
            <a:fillRect/>
          </a:stretch>
        </p:blipFill>
        <p:spPr>
          <a:xfrm>
            <a:off x="9585255" y="6013243"/>
            <a:ext cx="1980000" cy="522000"/>
          </a:xfrm>
          <a:prstGeom prst="rect">
            <a:avLst/>
          </a:prstGeom>
        </p:spPr>
      </p:pic>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 name="TextBox 1">
            <a:extLst>
              <a:ext uri="{FF2B5EF4-FFF2-40B4-BE49-F238E27FC236}">
                <a16:creationId xmlns:a16="http://schemas.microsoft.com/office/drawing/2014/main" id="{A870C026-3AB6-E294-AD90-8C5BAFB7C74F}"/>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C181D0A-86C1-5214-FA86-1F9CC06884D1}"/>
              </a:ext>
            </a:extLst>
          </p:cNvPr>
          <p:cNvGraphicFramePr>
            <a:graphicFrameLocks noChangeAspect="1"/>
          </p:cNvGraphicFramePr>
          <p:nvPr userDrawn="1">
            <p:custDataLst>
              <p:tags r:id="rId1"/>
            </p:custDataLst>
            <p:extLst>
              <p:ext uri="{D42A27DB-BD31-4B8C-83A1-F6EECF244321}">
                <p14:modId xmlns:p14="http://schemas.microsoft.com/office/powerpoint/2010/main" val="2846067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BC181D0A-86C1-5214-FA86-1F9CC06884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ABA249-0E23-693C-C783-38A876E6D698}"/>
              </a:ext>
            </a:extLst>
          </p:cNvPr>
          <p:cNvGraphicFramePr>
            <a:graphicFrameLocks noChangeAspect="1"/>
          </p:cNvGraphicFramePr>
          <p:nvPr userDrawn="1">
            <p:custDataLst>
              <p:tags r:id="rId1"/>
            </p:custDataLst>
            <p:extLst>
              <p:ext uri="{D42A27DB-BD31-4B8C-83A1-F6EECF244321}">
                <p14:modId xmlns:p14="http://schemas.microsoft.com/office/powerpoint/2010/main" val="1797541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6EABA249-0E23-693C-C783-38A876E6D6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A logo with white lines on a black background&#10;&#10;Description automatically generated">
            <a:extLst>
              <a:ext uri="{FF2B5EF4-FFF2-40B4-BE49-F238E27FC236}">
                <a16:creationId xmlns:a16="http://schemas.microsoft.com/office/drawing/2014/main" id="{122A3310-31AF-3846-B5F3-51733B8611C0}"/>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F798D623-766A-C4D0-C8BF-385375DCAB3C}"/>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21FD8C5-9EFD-C82A-0238-CB4222F92C45}"/>
              </a:ext>
            </a:extLst>
          </p:cNvPr>
          <p:cNvGraphicFramePr>
            <a:graphicFrameLocks noChangeAspect="1"/>
          </p:cNvGraphicFramePr>
          <p:nvPr userDrawn="1">
            <p:custDataLst>
              <p:tags r:id="rId1"/>
            </p:custDataLst>
            <p:extLst>
              <p:ext uri="{D42A27DB-BD31-4B8C-83A1-F6EECF244321}">
                <p14:modId xmlns:p14="http://schemas.microsoft.com/office/powerpoint/2010/main" val="1013276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821FD8C5-9EFD-C82A-0238-CB4222F92C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456507"/>
            <a:ext cx="6541524" cy="3739485"/>
          </a:xfrm>
          <a:prstGeom prst="rect">
            <a:avLst/>
          </a:prstGeom>
        </p:spPr>
        <p:txBody>
          <a:bodyPr wrap="square" lIns="0" tIns="0" rIns="0" bIns="0" anchor="ctr">
            <a:spAutoFit/>
          </a:bodyPr>
          <a:lstStyle/>
          <a:p>
            <a:pPr indent="0">
              <a:lnSpc>
                <a:spcPct val="100000"/>
              </a:lnSpc>
            </a:pPr>
            <a:r>
              <a:rPr lang="en-US" sz="900" b="0">
                <a:latin typeface="+mn-lt"/>
                <a:ea typeface="+mn-ea"/>
                <a:cs typeface="+mn-cs"/>
                <a:sym typeface="Trebuchet MS" panose="020B0603020202020204" pitchFamily="34" charset="0"/>
              </a:rPr>
              <a:t>The services and materials provided by Boston Consulting Group (BCG) are subject to BCG's Standard Terms </a:t>
            </a:r>
            <a:br>
              <a:rPr lang="en-US" sz="900" b="0">
                <a:latin typeface="+mn-lt"/>
                <a:ea typeface="+mn-ea"/>
                <a:cs typeface="+mn-cs"/>
                <a:sym typeface="Trebuchet MS" panose="020B0603020202020204" pitchFamily="34" charset="0"/>
              </a:rPr>
            </a:br>
            <a:r>
              <a:rPr lang="en-US" sz="900" b="0">
                <a:latin typeface="+mn-lt"/>
                <a:ea typeface="+mn-ea"/>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pPr indent="0">
              <a:lnSpc>
                <a:spcPct val="100000"/>
              </a:lnSpc>
            </a:pPr>
            <a:r>
              <a:rPr lang="en-US" sz="900" b="0">
                <a:latin typeface="+mn-lt"/>
                <a:ea typeface="+mn-ea"/>
                <a:cs typeface="+mn-cs"/>
                <a:sym typeface="Trebuchet MS" panose="020B0603020202020204" pitchFamily="34" charset="0"/>
              </a:rPr>
              <a:t> </a:t>
            </a:r>
          </a:p>
          <a:p>
            <a:pPr indent="0">
              <a:lnSpc>
                <a:spcPct val="100000"/>
              </a:lnSpc>
            </a:pPr>
            <a:r>
              <a:rPr lang="en-US" sz="900" b="0">
                <a:latin typeface="+mn-lt"/>
                <a:ea typeface="+mn-ea"/>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ea typeface="+mn-ea"/>
              <a:cs typeface="+mn-cs"/>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ea typeface="+mn-ea"/>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52301"/>
            <a:ext cx="3737013" cy="7478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400">
                <a:solidFill>
                  <a:schemeClr val="tx2"/>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618271" y="1456507"/>
            <a:ext cx="0" cy="3739485"/>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44052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6222764" y="3292242"/>
            <a:ext cx="4320000" cy="850673"/>
          </a:xfrm>
          <a:prstGeom prst="rect">
            <a:avLst/>
          </a:prstGeom>
        </p:spPr>
        <p:txBody>
          <a:bodyPr vert="horz" anchor="ctr">
            <a:normAutofit/>
          </a:bodyPr>
          <a:lstStyle>
            <a:lvl1pPr algn="l">
              <a:lnSpc>
                <a:spcPct val="93000"/>
              </a:lnSpc>
              <a:defRPr sz="6000" baseline="0">
                <a:solidFill>
                  <a:schemeClr val="accent5"/>
                </a:solidFill>
                <a:latin typeface="+mj-lt"/>
                <a:ea typeface="+mj-ea"/>
                <a:cs typeface="+mj-cs"/>
                <a:sym typeface="Trebuchet MS" panose="020B0603020202020204" pitchFamily="34" charset="0"/>
              </a:defRPr>
            </a:lvl1pPr>
          </a:lstStyle>
          <a:p>
            <a:r>
              <a:rPr lang="en-US"/>
              <a:t>Thank you!</a:t>
            </a:r>
          </a:p>
        </p:txBody>
      </p:sp>
      <p:pic>
        <p:nvPicPr>
          <p:cNvPr id="59" name="Picture 58" descr="A logo with a black background&#10;&#10;Description automatically generated">
            <a:extLst>
              <a:ext uri="{FF2B5EF4-FFF2-40B4-BE49-F238E27FC236}">
                <a16:creationId xmlns:a16="http://schemas.microsoft.com/office/drawing/2014/main" id="{2E13992C-4059-7278-0E22-04F4BEA32025}"/>
              </a:ext>
            </a:extLst>
          </p:cNvPr>
          <p:cNvPicPr>
            <a:picLocks noChangeAspect="1"/>
          </p:cNvPicPr>
          <p:nvPr userDrawn="1"/>
        </p:nvPicPr>
        <p:blipFill>
          <a:blip r:embed="rId6"/>
          <a:stretch>
            <a:fillRect/>
          </a:stretch>
        </p:blipFill>
        <p:spPr>
          <a:xfrm>
            <a:off x="1684890" y="2871719"/>
            <a:ext cx="4248000" cy="1116070"/>
          </a:xfrm>
          <a:prstGeom prst="rect">
            <a:avLst/>
          </a:prstGeom>
        </p:spPr>
      </p:pic>
    </p:spTree>
    <p:extLst>
      <p:ext uri="{BB962C8B-B14F-4D97-AF65-F5344CB8AC3E}">
        <p14:creationId xmlns:p14="http://schemas.microsoft.com/office/powerpoint/2010/main" val="1456982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2EA39B-3694-DAC5-301E-A57D22BFCD7E}"/>
              </a:ext>
            </a:extLst>
          </p:cNvPr>
          <p:cNvGraphicFramePr>
            <a:graphicFrameLocks noChangeAspect="1"/>
          </p:cNvGraphicFramePr>
          <p:nvPr userDrawn="1">
            <p:custDataLst>
              <p:tags r:id="rId1"/>
            </p:custDataLst>
            <p:extLst>
              <p:ext uri="{D42A27DB-BD31-4B8C-83A1-F6EECF244321}">
                <p14:modId xmlns:p14="http://schemas.microsoft.com/office/powerpoint/2010/main" val="2606953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6E2EA39B-3694-DAC5-301E-A57D22BFCD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A57D6169-0DAC-FC43-A5FA-65025E94C4EB}"/>
              </a:ext>
            </a:extLst>
          </p:cNvPr>
          <p:cNvGrpSpPr/>
          <p:nvPr userDrawn="1"/>
        </p:nvGrpSpPr>
        <p:grpSpPr>
          <a:xfrm>
            <a:off x="-600" y="0"/>
            <a:ext cx="12193200" cy="6858000"/>
            <a:chOff x="-600" y="0"/>
            <a:chExt cx="12193200" cy="6858000"/>
          </a:xfrm>
        </p:grpSpPr>
        <p:grpSp>
          <p:nvGrpSpPr>
            <p:cNvPr id="51" name="Baselines / anchors"/>
            <p:cNvGrpSpPr/>
            <p:nvPr userDrawn="1"/>
          </p:nvGrpSpPr>
          <p:grpSpPr>
            <a:xfrm>
              <a:off x="-600" y="622800"/>
              <a:ext cx="12193200" cy="5245398"/>
              <a:chOff x="12623800" y="622800"/>
              <a:chExt cx="11176000" cy="5245398"/>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234325"/>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724751"/>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37800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4" name="Footnote measure"/>
            <p:cNvSpPr>
              <a:spLocks noChangeArrowheads="1"/>
            </p:cNvSpPr>
            <p:nvPr userDrawn="1"/>
          </p:nvSpPr>
          <p:spPr bwMode="auto">
            <a:xfrm>
              <a:off x="629400" y="5857875"/>
              <a:ext cx="10933200" cy="5145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 name="Footnote example"/>
            <p:cNvSpPr txBox="1"/>
            <p:nvPr userDrawn="1"/>
          </p:nvSpPr>
          <p:spPr>
            <a:xfrm>
              <a:off x="630000" y="5956880"/>
              <a:ext cx="8856000"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5"/>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5"/>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5"/>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nvGrpSpPr>
            <p:cNvPr id="10" name="Group 9">
              <a:extLst>
                <a:ext uri="{FF2B5EF4-FFF2-40B4-BE49-F238E27FC236}">
                  <a16:creationId xmlns:a16="http://schemas.microsoft.com/office/drawing/2014/main" id="{CB54A74C-98A2-86AB-5E1D-8F513361FD1B}"/>
                </a:ext>
              </a:extLst>
            </p:cNvPr>
            <p:cNvGrpSpPr/>
            <p:nvPr userDrawn="1"/>
          </p:nvGrpSpPr>
          <p:grpSpPr>
            <a:xfrm>
              <a:off x="0" y="0"/>
              <a:ext cx="12192000" cy="6858000"/>
              <a:chOff x="0" y="0"/>
              <a:chExt cx="12192000" cy="6858000"/>
            </a:xfrm>
          </p:grpSpPr>
          <p:sp>
            <p:nvSpPr>
              <p:cNvPr id="6" name="Whitespace measure">
                <a:extLst>
                  <a:ext uri="{FF2B5EF4-FFF2-40B4-BE49-F238E27FC236}">
                    <a16:creationId xmlns:a16="http://schemas.microsoft.com/office/drawing/2014/main" id="{236B98AB-F0EE-4BE3-311D-19133DFB47F4}"/>
                  </a:ext>
                </a:extLst>
              </p:cNvPr>
              <p:cNvSpPr>
                <a:spLocks noChangeArrowheads="1"/>
              </p:cNvSpPr>
              <p:nvPr userDrawn="1"/>
            </p:nvSpPr>
            <p:spPr bwMode="auto">
              <a:xfrm>
                <a:off x="629400" y="0"/>
                <a:ext cx="10932229" cy="622800"/>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 name="Whitespace measure">
                <a:extLst>
                  <a:ext uri="{FF2B5EF4-FFF2-40B4-BE49-F238E27FC236}">
                    <a16:creationId xmlns:a16="http://schemas.microsoft.com/office/drawing/2014/main" id="{C728D418-0938-8DDD-14D1-1A8C52C69488}"/>
                  </a:ext>
                </a:extLst>
              </p:cNvPr>
              <p:cNvSpPr>
                <a:spLocks noChangeArrowheads="1"/>
              </p:cNvSpPr>
              <p:nvPr userDrawn="1"/>
            </p:nvSpPr>
            <p:spPr bwMode="auto">
              <a:xfrm>
                <a:off x="0" y="0"/>
                <a:ext cx="630000" cy="6858000"/>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8" name="Whitespace measure">
                <a:extLst>
                  <a:ext uri="{FF2B5EF4-FFF2-40B4-BE49-F238E27FC236}">
                    <a16:creationId xmlns:a16="http://schemas.microsoft.com/office/drawing/2014/main" id="{F226B9F8-C0FF-4677-9EAF-83128B81EA23}"/>
                  </a:ext>
                </a:extLst>
              </p:cNvPr>
              <p:cNvSpPr>
                <a:spLocks noChangeArrowheads="1"/>
              </p:cNvSpPr>
              <p:nvPr userDrawn="1"/>
            </p:nvSpPr>
            <p:spPr bwMode="auto">
              <a:xfrm>
                <a:off x="11562000" y="0"/>
                <a:ext cx="630000" cy="6858000"/>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9" name="Whitespace measure">
                <a:extLst>
                  <a:ext uri="{FF2B5EF4-FFF2-40B4-BE49-F238E27FC236}">
                    <a16:creationId xmlns:a16="http://schemas.microsoft.com/office/drawing/2014/main" id="{7C4D0B6C-2F93-3498-7B82-5D49B1957BE1}"/>
                  </a:ext>
                </a:extLst>
              </p:cNvPr>
              <p:cNvSpPr>
                <a:spLocks noChangeArrowheads="1"/>
              </p:cNvSpPr>
              <p:nvPr userDrawn="1"/>
            </p:nvSpPr>
            <p:spPr bwMode="auto">
              <a:xfrm>
                <a:off x="629400" y="6372378"/>
                <a:ext cx="10932229" cy="485622"/>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gr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56286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630000" y="5976000"/>
            <a:ext cx="10933350" cy="327148"/>
          </a:xfrm>
          <a:prstGeom prst="rect">
            <a:avLst/>
          </a:prstGeom>
          <a:noFill/>
        </p:spPr>
        <p:txBody>
          <a:bodyPr anchor="ctr"/>
          <a:lstStyle>
            <a:lvl1pPr algn="ctr">
              <a:lnSpc>
                <a:spcPct val="110000"/>
              </a:lnSpc>
              <a:buNone/>
              <a:defRPr sz="1200" b="0" cap="none" baseline="0">
                <a:solidFill>
                  <a:schemeClr val="accent5"/>
                </a:solidFill>
                <a:latin typeface="+mj-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5400000"/>
            <a:ext cx="10933350" cy="436195"/>
          </a:xfrm>
          <a:prstGeom prst="rect">
            <a:avLst/>
          </a:prstGeom>
        </p:spPr>
        <p:txBody>
          <a:bodyPr anchor="ctr"/>
          <a:lstStyle>
            <a:lvl1pPr marL="0" indent="0" algn="ctr">
              <a:lnSpc>
                <a:spcPct val="110000"/>
              </a:lnSpc>
              <a:buNone/>
              <a:defRPr sz="1600" baseline="0">
                <a:solidFill>
                  <a:schemeClr val="accent5"/>
                </a:solidFill>
                <a:latin typeface="+mj-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630000" y="3687801"/>
            <a:ext cx="10933350" cy="1512000"/>
          </a:xfrm>
          <a:prstGeom prst="rect">
            <a:avLst/>
          </a:prstGeom>
        </p:spPr>
        <p:txBody>
          <a:bodyPr vert="horz" anchor="b">
            <a:normAutofit/>
          </a:bodyPr>
          <a:lstStyle>
            <a:lvl1pPr algn="ctr">
              <a:lnSpc>
                <a:spcPct val="93000"/>
              </a:lnSpc>
              <a:defRPr sz="5400" baseline="0">
                <a:solidFill>
                  <a:srgbClr val="000000"/>
                </a:solidFill>
                <a:latin typeface="+mj-lt"/>
                <a:ea typeface="+mj-ea"/>
                <a:cs typeface="+mj-cs"/>
                <a:sym typeface="Trebuchet MS" panose="020B0603020202020204" pitchFamily="34" charset="0"/>
              </a:defRPr>
            </a:lvl1pPr>
          </a:lstStyle>
          <a:p>
            <a:r>
              <a:rPr lang="en-US"/>
              <a:t>Title in Title Case</a:t>
            </a:r>
          </a:p>
        </p:txBody>
      </p:sp>
      <p:sp>
        <p:nvSpPr>
          <p:cNvPr id="34" name="Rectangle 33">
            <a:extLst>
              <a:ext uri="{FF2B5EF4-FFF2-40B4-BE49-F238E27FC236}">
                <a16:creationId xmlns:a16="http://schemas.microsoft.com/office/drawing/2014/main" id="{EBB02B84-624B-293B-274D-160A187DAB97}"/>
              </a:ext>
            </a:extLst>
          </p:cNvPr>
          <p:cNvSpPr/>
          <p:nvPr userDrawn="1"/>
        </p:nvSpPr>
        <p:spPr>
          <a:xfrm>
            <a:off x="5369474" y="6641999"/>
            <a:ext cx="1454400" cy="216000"/>
          </a:xfrm>
          <a:prstGeom prst="rect">
            <a:avLst/>
          </a:prstGeom>
          <a:solidFill>
            <a:srgbClr val="2343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2" name="Picture 1" descr="A blue flag with yellow stars&#10;&#10;Description automatically generated">
            <a:extLst>
              <a:ext uri="{FF2B5EF4-FFF2-40B4-BE49-F238E27FC236}">
                <a16:creationId xmlns:a16="http://schemas.microsoft.com/office/drawing/2014/main" id="{54D26DF0-A1BB-D98D-E5F7-45AF99CE0ACE}"/>
              </a:ext>
            </a:extLst>
          </p:cNvPr>
          <p:cNvPicPr>
            <a:picLocks noChangeAspect="1"/>
          </p:cNvPicPr>
          <p:nvPr userDrawn="1"/>
        </p:nvPicPr>
        <p:blipFill>
          <a:blip r:embed="rId6"/>
          <a:stretch>
            <a:fillRect/>
          </a:stretch>
        </p:blipFill>
        <p:spPr>
          <a:xfrm>
            <a:off x="4683933" y="679565"/>
            <a:ext cx="3364992" cy="2328672"/>
          </a:xfrm>
          <a:prstGeom prst="rect">
            <a:avLst/>
          </a:prstGeom>
        </p:spPr>
      </p:pic>
    </p:spTree>
    <p:extLst>
      <p:ext uri="{BB962C8B-B14F-4D97-AF65-F5344CB8AC3E}">
        <p14:creationId xmlns:p14="http://schemas.microsoft.com/office/powerpoint/2010/main" val="4032198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2ECB301-071A-BA02-E2E9-51203ADF4543}"/>
              </a:ext>
            </a:extLst>
          </p:cNvPr>
          <p:cNvGraphicFramePr>
            <a:graphicFrameLocks noChangeAspect="1"/>
          </p:cNvGraphicFramePr>
          <p:nvPr userDrawn="1">
            <p:custDataLst>
              <p:tags r:id="rId1"/>
            </p:custDataLst>
            <p:extLst>
              <p:ext uri="{D42A27DB-BD31-4B8C-83A1-F6EECF244321}">
                <p14:modId xmlns:p14="http://schemas.microsoft.com/office/powerpoint/2010/main" val="3090874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52ECB301-071A-BA02-E2E9-51203ADF45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3780000"/>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CFFEC29-AF00-86FB-60E0-39974778F8AF}"/>
              </a:ext>
            </a:extLst>
          </p:cNvPr>
          <p:cNvGraphicFramePr>
            <a:graphicFrameLocks noChangeAspect="1"/>
          </p:cNvGraphicFramePr>
          <p:nvPr userDrawn="1">
            <p:custDataLst>
              <p:tags r:id="rId1"/>
            </p:custDataLst>
            <p:extLst>
              <p:ext uri="{D42A27DB-BD31-4B8C-83A1-F6EECF244321}">
                <p14:modId xmlns:p14="http://schemas.microsoft.com/office/powerpoint/2010/main" val="2839771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ECFFEC29-AF00-86FB-60E0-39974778F8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hasCustomPrompt="1"/>
          </p:nvPr>
        </p:nvSpPr>
        <p:spPr>
          <a:xfrm>
            <a:off x="630000" y="622800"/>
            <a:ext cx="10933350" cy="332399"/>
          </a:xfrm>
        </p:spPr>
        <p:txBody>
          <a:bodyPr vert="horz"/>
          <a:lstStyle>
            <a:lvl1pPr>
              <a:defRPr>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C16D77-B031-6DD1-5576-50CB353545F0}"/>
              </a:ext>
            </a:extLst>
          </p:cNvPr>
          <p:cNvGraphicFramePr>
            <a:graphicFrameLocks noChangeAspect="1"/>
          </p:cNvGraphicFramePr>
          <p:nvPr userDrawn="1">
            <p:custDataLst>
              <p:tags r:id="rId1"/>
            </p:custDataLst>
            <p:extLst>
              <p:ext uri="{D42A27DB-BD31-4B8C-83A1-F6EECF244321}">
                <p14:modId xmlns:p14="http://schemas.microsoft.com/office/powerpoint/2010/main" val="2206763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ECC16D77-B031-6DD1-5576-50CB353545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7"/>
            <a:ext cx="10933950" cy="3780000"/>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414DCDD-077E-6272-A842-DA43FC154BE5}"/>
              </a:ext>
            </a:extLst>
          </p:cNvPr>
          <p:cNvGraphicFramePr>
            <a:graphicFrameLocks noChangeAspect="1"/>
          </p:cNvGraphicFramePr>
          <p:nvPr userDrawn="1">
            <p:custDataLst>
              <p:tags r:id="rId1"/>
            </p:custDataLst>
            <p:extLst>
              <p:ext uri="{D42A27DB-BD31-4B8C-83A1-F6EECF244321}">
                <p14:modId xmlns:p14="http://schemas.microsoft.com/office/powerpoint/2010/main" val="3568456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3414DCDD-077E-6272-A842-DA43FC154B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1B1F0C5-0F25-BEA9-AF78-4C4B53B8D191}"/>
              </a:ext>
            </a:extLst>
          </p:cNvPr>
          <p:cNvGraphicFramePr>
            <a:graphicFrameLocks noChangeAspect="1"/>
          </p:cNvGraphicFramePr>
          <p:nvPr userDrawn="1">
            <p:custDataLst>
              <p:tags r:id="rId1"/>
            </p:custDataLst>
            <p:extLst>
              <p:ext uri="{D42A27DB-BD31-4B8C-83A1-F6EECF244321}">
                <p14:modId xmlns:p14="http://schemas.microsoft.com/office/powerpoint/2010/main" val="2149105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C1B1F0C5-0F25-BEA9-AF78-4C4B53B8D1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9AACD85-F242-E6EE-9556-756A92CB4F42}"/>
              </a:ext>
            </a:extLst>
          </p:cNvPr>
          <p:cNvGraphicFramePr>
            <a:graphicFrameLocks noChangeAspect="1"/>
          </p:cNvGraphicFramePr>
          <p:nvPr userDrawn="1">
            <p:custDataLst>
              <p:tags r:id="rId1"/>
            </p:custDataLst>
            <p:extLst>
              <p:ext uri="{D42A27DB-BD31-4B8C-83A1-F6EECF244321}">
                <p14:modId xmlns:p14="http://schemas.microsoft.com/office/powerpoint/2010/main" val="494385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29AACD85-F242-E6EE-9556-756A92CB4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07DFBA-8195-EC1B-2DF2-31605E751117}"/>
              </a:ext>
            </a:extLst>
          </p:cNvPr>
          <p:cNvGraphicFramePr>
            <a:graphicFrameLocks noChangeAspect="1"/>
          </p:cNvGraphicFramePr>
          <p:nvPr userDrawn="1">
            <p:custDataLst>
              <p:tags r:id="rId1"/>
            </p:custDataLst>
            <p:extLst>
              <p:ext uri="{D42A27DB-BD31-4B8C-83A1-F6EECF244321}">
                <p14:modId xmlns:p14="http://schemas.microsoft.com/office/powerpoint/2010/main" val="3844832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0807DFBA-8195-EC1B-2DF2-31605E7511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096000" cy="1495794"/>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7" name="Picture 6" descr="A logo with white lines on a black background&#10;&#10;Description automatically generated">
            <a:extLst>
              <a:ext uri="{FF2B5EF4-FFF2-40B4-BE49-F238E27FC236}">
                <a16:creationId xmlns:a16="http://schemas.microsoft.com/office/drawing/2014/main" id="{8C1E91CE-6637-9B5F-2305-F7E42C6378A1}"/>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F9BE21EE-FCD0-C119-7BD5-B123264E3267}"/>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1103B79-98AE-4805-236B-CE321BD06913}"/>
              </a:ext>
            </a:extLst>
          </p:cNvPr>
          <p:cNvGraphicFramePr>
            <a:graphicFrameLocks noChangeAspect="1"/>
          </p:cNvGraphicFramePr>
          <p:nvPr userDrawn="1">
            <p:custDataLst>
              <p:tags r:id="rId1"/>
            </p:custDataLst>
            <p:extLst>
              <p:ext uri="{D42A27DB-BD31-4B8C-83A1-F6EECF244321}">
                <p14:modId xmlns:p14="http://schemas.microsoft.com/office/powerpoint/2010/main" val="3700887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21103B79-98AE-4805-236B-CE321BD06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64000"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pic>
        <p:nvPicPr>
          <p:cNvPr id="8" name="Picture 7" descr="A logo with white lines on a black background&#10;&#10;Description automatically generated">
            <a:extLst>
              <a:ext uri="{FF2B5EF4-FFF2-40B4-BE49-F238E27FC236}">
                <a16:creationId xmlns:a16="http://schemas.microsoft.com/office/drawing/2014/main" id="{CFA25620-1960-3088-F9B0-60E816CE207E}"/>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3" name="TextBox 2">
            <a:extLst>
              <a:ext uri="{FF2B5EF4-FFF2-40B4-BE49-F238E27FC236}">
                <a16:creationId xmlns:a16="http://schemas.microsoft.com/office/drawing/2014/main" id="{1D634AD3-9F95-4A58-55AA-E6EC08840A35}"/>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1737677-1709-7E9A-8568-B082FB391B9B}"/>
              </a:ext>
            </a:extLst>
          </p:cNvPr>
          <p:cNvGraphicFramePr>
            <a:graphicFrameLocks noChangeAspect="1"/>
          </p:cNvGraphicFramePr>
          <p:nvPr userDrawn="1">
            <p:custDataLst>
              <p:tags r:id="rId1"/>
            </p:custDataLst>
            <p:extLst>
              <p:ext uri="{D42A27DB-BD31-4B8C-83A1-F6EECF244321}">
                <p14:modId xmlns:p14="http://schemas.microsoft.com/office/powerpoint/2010/main" val="2314348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11737677-1709-7E9A-8568-B082FB391B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064000"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pic>
        <p:nvPicPr>
          <p:cNvPr id="8" name="Picture 7" descr="A logo with white lines on a black background&#10;&#10;Description automatically generated">
            <a:extLst>
              <a:ext uri="{FF2B5EF4-FFF2-40B4-BE49-F238E27FC236}">
                <a16:creationId xmlns:a16="http://schemas.microsoft.com/office/drawing/2014/main" id="{FFB4C8B4-808F-771A-13ED-67BE7B98D601}"/>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3" name="TextBox 2">
            <a:extLst>
              <a:ext uri="{FF2B5EF4-FFF2-40B4-BE49-F238E27FC236}">
                <a16:creationId xmlns:a16="http://schemas.microsoft.com/office/drawing/2014/main" id="{C50CCE8D-9C0B-4BE3-A65A-0B073D6CEB99}"/>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327FACE-1053-4263-5592-9ADFBB9329A9}"/>
              </a:ext>
            </a:extLst>
          </p:cNvPr>
          <p:cNvGraphicFramePr>
            <a:graphicFrameLocks noChangeAspect="1"/>
          </p:cNvGraphicFramePr>
          <p:nvPr userDrawn="1">
            <p:custDataLst>
              <p:tags r:id="rId1"/>
            </p:custDataLst>
            <p:extLst>
              <p:ext uri="{D42A27DB-BD31-4B8C-83A1-F6EECF244321}">
                <p14:modId xmlns:p14="http://schemas.microsoft.com/office/powerpoint/2010/main" val="15993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B327FACE-1053-4263-5592-9ADFBB9329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096000"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pic>
        <p:nvPicPr>
          <p:cNvPr id="7" name="Picture 6" descr="A logo with a black background&#10;&#10;Description automatically generated">
            <a:extLst>
              <a:ext uri="{FF2B5EF4-FFF2-40B4-BE49-F238E27FC236}">
                <a16:creationId xmlns:a16="http://schemas.microsoft.com/office/drawing/2014/main" id="{227D92C6-5E6F-1076-68E9-C7868ECD3473}"/>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BCE1A3C9-94B1-937D-A249-F4BB718F590F}"/>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9AC1B65-F270-82BC-D14E-CE57960B46D6}"/>
              </a:ext>
            </a:extLst>
          </p:cNvPr>
          <p:cNvGraphicFramePr>
            <a:graphicFrameLocks noChangeAspect="1"/>
          </p:cNvGraphicFramePr>
          <p:nvPr userDrawn="1">
            <p:custDataLst>
              <p:tags r:id="rId1"/>
            </p:custDataLst>
            <p:extLst>
              <p:ext uri="{D42A27DB-BD31-4B8C-83A1-F6EECF244321}">
                <p14:modId xmlns:p14="http://schemas.microsoft.com/office/powerpoint/2010/main" val="362685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59AC1B65-F270-82BC-D14E-CE57960B46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6800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8" name="Picture 7" descr="A logo with a black background&#10;&#10;Description automatically generated">
            <a:extLst>
              <a:ext uri="{FF2B5EF4-FFF2-40B4-BE49-F238E27FC236}">
                <a16:creationId xmlns:a16="http://schemas.microsoft.com/office/drawing/2014/main" id="{D365D96A-1047-8171-841F-CFA72BD0C384}"/>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DA547081-3DF0-DFA0-EA08-DDFEA686FC27}"/>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66A3CE8-789D-12F7-6691-1C3B475CDF2E}"/>
              </a:ext>
            </a:extLst>
          </p:cNvPr>
          <p:cNvGraphicFramePr>
            <a:graphicFrameLocks noChangeAspect="1"/>
          </p:cNvGraphicFramePr>
          <p:nvPr userDrawn="1">
            <p:custDataLst>
              <p:tags r:id="rId1"/>
            </p:custDataLst>
            <p:extLst>
              <p:ext uri="{D42A27DB-BD31-4B8C-83A1-F6EECF244321}">
                <p14:modId xmlns:p14="http://schemas.microsoft.com/office/powerpoint/2010/main" val="495734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E66A3CE8-789D-12F7-6691-1C3B475CDF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630000" y="1116000"/>
            <a:ext cx="3600000" cy="1512000"/>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6B39A95-0C2C-214A-CAE0-C27C9C4F5B68}"/>
              </a:ext>
            </a:extLst>
          </p:cNvPr>
          <p:cNvGraphicFramePr>
            <a:graphicFrameLocks noChangeAspect="1"/>
          </p:cNvGraphicFramePr>
          <p:nvPr userDrawn="1">
            <p:custDataLst>
              <p:tags r:id="rId1"/>
            </p:custDataLst>
            <p:extLst>
              <p:ext uri="{D42A27DB-BD31-4B8C-83A1-F6EECF244321}">
                <p14:modId xmlns:p14="http://schemas.microsoft.com/office/powerpoint/2010/main" val="3704175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D6B39A95-0C2C-214A-CAE0-C27C9C4F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480000"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8" name="Picture 7" descr="A logo with a black background&#10;&#10;Description automatically generated">
            <a:extLst>
              <a:ext uri="{FF2B5EF4-FFF2-40B4-BE49-F238E27FC236}">
                <a16:creationId xmlns:a16="http://schemas.microsoft.com/office/drawing/2014/main" id="{9EEB73AD-E182-FE3C-55D1-E98B81631555}"/>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33E2BB91-C6EF-A72F-B9D3-1A3EA66A8C7A}"/>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06571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736000"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logo with white lines on a black background&#10;&#10;Description automatically generated">
            <a:extLst>
              <a:ext uri="{FF2B5EF4-FFF2-40B4-BE49-F238E27FC236}">
                <a16:creationId xmlns:a16="http://schemas.microsoft.com/office/drawing/2014/main" id="{A057BC72-EE4C-1DE8-6575-9591D7D34ADA}"/>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3663C2E0-E6DB-E0B3-6446-38BEDEC7F34D}"/>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F9FB15-A2E5-897D-A4B6-5B3D31B0313D}"/>
              </a:ext>
            </a:extLst>
          </p:cNvPr>
          <p:cNvGraphicFramePr>
            <a:graphicFrameLocks noChangeAspect="1"/>
          </p:cNvGraphicFramePr>
          <p:nvPr userDrawn="1">
            <p:custDataLst>
              <p:tags r:id="rId1"/>
            </p:custDataLst>
            <p:extLst>
              <p:ext uri="{D42A27DB-BD31-4B8C-83A1-F6EECF244321}">
                <p14:modId xmlns:p14="http://schemas.microsoft.com/office/powerpoint/2010/main" val="3525043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48F9FB15-A2E5-897D-A4B6-5B3D31B031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4494"/>
              </a:gs>
              <a:gs pos="100000">
                <a:srgbClr val="0044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736000"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8" name="Picture 7" descr="A logo with a black background&#10;&#10;Description automatically generated">
            <a:extLst>
              <a:ext uri="{FF2B5EF4-FFF2-40B4-BE49-F238E27FC236}">
                <a16:creationId xmlns:a16="http://schemas.microsoft.com/office/drawing/2014/main" id="{11B36F29-5A5B-DDF8-0162-8F80EBAD08DA}"/>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DBC6D568-D3D1-F96F-743B-BFCFB54463D9}"/>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DD7A038-35A6-8F7E-F990-7D2182E0D6A2}"/>
              </a:ext>
            </a:extLst>
          </p:cNvPr>
          <p:cNvGraphicFramePr>
            <a:graphicFrameLocks noChangeAspect="1"/>
          </p:cNvGraphicFramePr>
          <p:nvPr userDrawn="1">
            <p:custDataLst>
              <p:tags r:id="rId1"/>
            </p:custDataLst>
            <p:extLst>
              <p:ext uri="{D42A27DB-BD31-4B8C-83A1-F6EECF244321}">
                <p14:modId xmlns:p14="http://schemas.microsoft.com/office/powerpoint/2010/main" val="3805725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9DD7A038-35A6-8F7E-F990-7D2182E0D6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logo with white lines on a black background&#10;&#10;Description automatically generated">
            <a:extLst>
              <a:ext uri="{FF2B5EF4-FFF2-40B4-BE49-F238E27FC236}">
                <a16:creationId xmlns:a16="http://schemas.microsoft.com/office/drawing/2014/main" id="{EDFD67FF-1062-08E6-2386-C739412FCDC3}"/>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428FF53D-5441-74EE-1DB1-ACFE5FD21DF9}"/>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6739CE8-9A04-EA7F-8F3B-674B0F522BC2}"/>
              </a:ext>
            </a:extLst>
          </p:cNvPr>
          <p:cNvGraphicFramePr>
            <a:graphicFrameLocks noChangeAspect="1"/>
          </p:cNvGraphicFramePr>
          <p:nvPr userDrawn="1">
            <p:custDataLst>
              <p:tags r:id="rId1"/>
            </p:custDataLst>
            <p:extLst>
              <p:ext uri="{D42A27DB-BD31-4B8C-83A1-F6EECF244321}">
                <p14:modId xmlns:p14="http://schemas.microsoft.com/office/powerpoint/2010/main" val="3830948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96739CE8-9A04-EA7F-8F3B-674B0F522B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04494"/>
              </a:gs>
              <a:gs pos="100000">
                <a:srgbClr val="0044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6" name="Picture 5" descr="A logo with a black background&#10;&#10;Description automatically generated">
            <a:extLst>
              <a:ext uri="{FF2B5EF4-FFF2-40B4-BE49-F238E27FC236}">
                <a16:creationId xmlns:a16="http://schemas.microsoft.com/office/drawing/2014/main" id="{D5B08AEA-98A8-151D-460E-564DA0FEFCB0}"/>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988AB814-BBBB-62F5-303A-0B94326970A2}"/>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BCFD755-5057-7A77-0429-DCFB5B0B55BF}"/>
              </a:ext>
            </a:extLst>
          </p:cNvPr>
          <p:cNvGraphicFramePr>
            <a:graphicFrameLocks noChangeAspect="1"/>
          </p:cNvGraphicFramePr>
          <p:nvPr userDrawn="1">
            <p:custDataLst>
              <p:tags r:id="rId1"/>
            </p:custDataLst>
            <p:extLst>
              <p:ext uri="{D42A27DB-BD31-4B8C-83A1-F6EECF244321}">
                <p14:modId xmlns:p14="http://schemas.microsoft.com/office/powerpoint/2010/main" val="1856839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9BCFD755-5057-7A77-0429-DCFB5B0B55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52000"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A logo with white lines on a black background&#10;&#10;Description automatically generated">
            <a:extLst>
              <a:ext uri="{FF2B5EF4-FFF2-40B4-BE49-F238E27FC236}">
                <a16:creationId xmlns:a16="http://schemas.microsoft.com/office/drawing/2014/main" id="{9F2FC6A7-318C-14AC-0F2E-6AAAA4ECFD33}"/>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C69D735B-8E8B-B6EF-219F-7A42BF482037}"/>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67744A3-896E-549F-95B0-9FB2D99DD566}"/>
              </a:ext>
            </a:extLst>
          </p:cNvPr>
          <p:cNvGraphicFramePr>
            <a:graphicFrameLocks noChangeAspect="1"/>
          </p:cNvGraphicFramePr>
          <p:nvPr userDrawn="1">
            <p:custDataLst>
              <p:tags r:id="rId1"/>
            </p:custDataLst>
            <p:extLst>
              <p:ext uri="{D42A27DB-BD31-4B8C-83A1-F6EECF244321}">
                <p14:modId xmlns:p14="http://schemas.microsoft.com/office/powerpoint/2010/main" val="1414028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667744A3-896E-549F-95B0-9FB2D99DD5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004494"/>
              </a:gs>
              <a:gs pos="100000">
                <a:srgbClr val="0044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52000"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descr="A logo with a black background&#10;&#10;Description automatically generated">
            <a:extLst>
              <a:ext uri="{FF2B5EF4-FFF2-40B4-BE49-F238E27FC236}">
                <a16:creationId xmlns:a16="http://schemas.microsoft.com/office/drawing/2014/main" id="{431B82F6-1BD0-BF33-E031-B48DF189E826}"/>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2" name="TextBox 1">
            <a:extLst>
              <a:ext uri="{FF2B5EF4-FFF2-40B4-BE49-F238E27FC236}">
                <a16:creationId xmlns:a16="http://schemas.microsoft.com/office/drawing/2014/main" id="{6671568E-5419-D9DA-518B-050F7E22CC72}"/>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25EAD23-695F-4C8E-12DE-DBD9536DF0B8}"/>
              </a:ext>
            </a:extLst>
          </p:cNvPr>
          <p:cNvGraphicFramePr>
            <a:graphicFrameLocks noChangeAspect="1"/>
          </p:cNvGraphicFramePr>
          <p:nvPr userDrawn="1">
            <p:custDataLst>
              <p:tags r:id="rId1"/>
            </p:custDataLst>
            <p:extLst>
              <p:ext uri="{D42A27DB-BD31-4B8C-83A1-F6EECF244321}">
                <p14:modId xmlns:p14="http://schemas.microsoft.com/office/powerpoint/2010/main" val="3618317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B25EAD23-695F-4C8E-12DE-DBD9536DF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840000"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15" descr="A logo with white lines on a black background&#10;&#10;Description automatically generated">
            <a:extLst>
              <a:ext uri="{FF2B5EF4-FFF2-40B4-BE49-F238E27FC236}">
                <a16:creationId xmlns:a16="http://schemas.microsoft.com/office/drawing/2014/main" id="{825C5E74-F742-B73C-119C-016A64D47C03}"/>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3" name="TextBox 2">
            <a:extLst>
              <a:ext uri="{FF2B5EF4-FFF2-40B4-BE49-F238E27FC236}">
                <a16:creationId xmlns:a16="http://schemas.microsoft.com/office/drawing/2014/main" id="{6A1719FC-8666-BC4C-395C-048E9039BED3}"/>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8CE5C83-FA8C-1C9A-54CB-45A97ABD8083}"/>
              </a:ext>
            </a:extLst>
          </p:cNvPr>
          <p:cNvGraphicFramePr>
            <a:graphicFrameLocks noChangeAspect="1"/>
          </p:cNvGraphicFramePr>
          <p:nvPr userDrawn="1">
            <p:custDataLst>
              <p:tags r:id="rId1"/>
            </p:custDataLst>
            <p:extLst>
              <p:ext uri="{D42A27DB-BD31-4B8C-83A1-F6EECF244321}">
                <p14:modId xmlns:p14="http://schemas.microsoft.com/office/powerpoint/2010/main" val="3811906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F8CE5C83-FA8C-1C9A-54CB-45A97ABD80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4494"/>
              </a:gs>
              <a:gs pos="100000">
                <a:srgbClr val="004494"/>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840000"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8" name="Picture 7" descr="A logo with a black background&#10;&#10;Description automatically generated">
            <a:extLst>
              <a:ext uri="{FF2B5EF4-FFF2-40B4-BE49-F238E27FC236}">
                <a16:creationId xmlns:a16="http://schemas.microsoft.com/office/drawing/2014/main" id="{EF71DE46-3E7D-46DA-30B1-9CF38DD22D32}"/>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3" name="TextBox 2">
            <a:extLst>
              <a:ext uri="{FF2B5EF4-FFF2-40B4-BE49-F238E27FC236}">
                <a16:creationId xmlns:a16="http://schemas.microsoft.com/office/drawing/2014/main" id="{77F0DAE1-3C20-8AE5-B91A-69DDFCA8103D}"/>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4B5C3DC-B4BE-276B-2310-9BE7F71059C3}"/>
              </a:ext>
            </a:extLst>
          </p:cNvPr>
          <p:cNvGraphicFramePr>
            <a:graphicFrameLocks noChangeAspect="1"/>
          </p:cNvGraphicFramePr>
          <p:nvPr userDrawn="1">
            <p:custDataLst>
              <p:tags r:id="rId1"/>
            </p:custDataLst>
            <p:extLst>
              <p:ext uri="{D42A27DB-BD31-4B8C-83A1-F6EECF244321}">
                <p14:modId xmlns:p14="http://schemas.microsoft.com/office/powerpoint/2010/main" val="277414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54B5C3DC-B4BE-276B-2310-9BE7F71059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6" name="Picture 5" descr="A logo with white lines on a black background&#10;&#10;Description automatically generated">
            <a:extLst>
              <a:ext uri="{FF2B5EF4-FFF2-40B4-BE49-F238E27FC236}">
                <a16:creationId xmlns:a16="http://schemas.microsoft.com/office/drawing/2014/main" id="{ED383B95-8FB7-E487-FF20-17D039CBF8F3}"/>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0E4944DB-C731-99D8-0773-1CF78FA68DDE}"/>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310966E-9161-77C9-3D80-AB6189179A59}"/>
              </a:ext>
            </a:extLst>
          </p:cNvPr>
          <p:cNvGraphicFramePr>
            <a:graphicFrameLocks noChangeAspect="1"/>
          </p:cNvGraphicFramePr>
          <p:nvPr userDrawn="1">
            <p:custDataLst>
              <p:tags r:id="rId1"/>
            </p:custDataLst>
            <p:extLst>
              <p:ext uri="{D42A27DB-BD31-4B8C-83A1-F6EECF244321}">
                <p14:modId xmlns:p14="http://schemas.microsoft.com/office/powerpoint/2010/main" val="2713661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think-cell data - do not delete" hidden="1">
                        <a:extLst>
                          <a:ext uri="{FF2B5EF4-FFF2-40B4-BE49-F238E27FC236}">
                            <a16:creationId xmlns:a16="http://schemas.microsoft.com/office/drawing/2014/main" id="{7310966E-9161-77C9-3D80-AB6189179A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22" name="Picture 21" descr="A logo with white lines on a black background&#10;&#10;Description automatically generated">
            <a:extLst>
              <a:ext uri="{FF2B5EF4-FFF2-40B4-BE49-F238E27FC236}">
                <a16:creationId xmlns:a16="http://schemas.microsoft.com/office/drawing/2014/main" id="{8A4AAC1E-8C4B-B5A8-5D08-05410A0F0E4F}"/>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7" name="TextBox 6">
            <a:extLst>
              <a:ext uri="{FF2B5EF4-FFF2-40B4-BE49-F238E27FC236}">
                <a16:creationId xmlns:a16="http://schemas.microsoft.com/office/drawing/2014/main" id="{E10C459D-4BF2-8B4E-1160-42A7A2A89CDF}"/>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ED99027-E68F-AEBA-9DC0-B605D4D8DF99}"/>
              </a:ext>
            </a:extLst>
          </p:cNvPr>
          <p:cNvGraphicFramePr>
            <a:graphicFrameLocks noChangeAspect="1"/>
          </p:cNvGraphicFramePr>
          <p:nvPr userDrawn="1">
            <p:custDataLst>
              <p:tags r:id="rId1"/>
            </p:custDataLst>
            <p:extLst>
              <p:ext uri="{D42A27DB-BD31-4B8C-83A1-F6EECF244321}">
                <p14:modId xmlns:p14="http://schemas.microsoft.com/office/powerpoint/2010/main" val="998019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3ED99027-E68F-AEBA-9DC0-B605D4D8DF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51845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449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8" name="Picture 7" descr="A logo with white lines on a black background&#10;&#10;Description automatically generated">
            <a:extLst>
              <a:ext uri="{FF2B5EF4-FFF2-40B4-BE49-F238E27FC236}">
                <a16:creationId xmlns:a16="http://schemas.microsoft.com/office/drawing/2014/main" id="{9E6AE47F-36A1-82CA-FBF1-AD1B79086E1A}"/>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2" name="TextBox 1">
            <a:extLst>
              <a:ext uri="{FF2B5EF4-FFF2-40B4-BE49-F238E27FC236}">
                <a16:creationId xmlns:a16="http://schemas.microsoft.com/office/drawing/2014/main" id="{7EABA7C0-DD56-4582-1A56-28AF37D7BF3B}"/>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41D771A-0892-AD21-88B5-96289E7539CD}"/>
              </a:ext>
            </a:extLst>
          </p:cNvPr>
          <p:cNvGraphicFramePr>
            <a:graphicFrameLocks noChangeAspect="1"/>
          </p:cNvGraphicFramePr>
          <p:nvPr userDrawn="1">
            <p:custDataLst>
              <p:tags r:id="rId1"/>
            </p:custDataLst>
            <p:extLst>
              <p:ext uri="{D42A27DB-BD31-4B8C-83A1-F6EECF244321}">
                <p14:modId xmlns:p14="http://schemas.microsoft.com/office/powerpoint/2010/main" val="1973872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think-cell data - do not delete" hidden="1">
                        <a:extLst>
                          <a:ext uri="{FF2B5EF4-FFF2-40B4-BE49-F238E27FC236}">
                            <a16:creationId xmlns:a16="http://schemas.microsoft.com/office/drawing/2014/main" id="{341D771A-0892-AD21-88B5-96289E753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4" name="Picture 13" descr="A logo with white lines on a black background&#10;&#10;Description automatically generated">
            <a:extLst>
              <a:ext uri="{FF2B5EF4-FFF2-40B4-BE49-F238E27FC236}">
                <a16:creationId xmlns:a16="http://schemas.microsoft.com/office/drawing/2014/main" id="{E6312947-5641-C001-7F64-7EA732977252}"/>
              </a:ext>
            </a:extLst>
          </p:cNvPr>
          <p:cNvPicPr preferRelativeResize="0">
            <a:picLocks/>
          </p:cNvPicPr>
          <p:nvPr userDrawn="1"/>
        </p:nvPicPr>
        <p:blipFill>
          <a:blip r:embed="rId5"/>
          <a:stretch>
            <a:fillRect/>
          </a:stretch>
        </p:blipFill>
        <p:spPr>
          <a:xfrm>
            <a:off x="9585255" y="6013243"/>
            <a:ext cx="1980000" cy="522000"/>
          </a:xfrm>
          <a:prstGeom prst="rect">
            <a:avLst/>
          </a:prstGeom>
        </p:spPr>
      </p:pic>
      <p:sp>
        <p:nvSpPr>
          <p:cNvPr id="3" name="TextBox 2">
            <a:extLst>
              <a:ext uri="{FF2B5EF4-FFF2-40B4-BE49-F238E27FC236}">
                <a16:creationId xmlns:a16="http://schemas.microsoft.com/office/drawing/2014/main" id="{D8ADF965-308A-D1F2-CB4B-72587F17E740}"/>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9139C03-403F-96F7-F4EB-9DE6CCBC0443}"/>
              </a:ext>
            </a:extLst>
          </p:cNvPr>
          <p:cNvGraphicFramePr>
            <a:graphicFrameLocks noChangeAspect="1"/>
          </p:cNvGraphicFramePr>
          <p:nvPr userDrawn="1">
            <p:custDataLst>
              <p:tags r:id="rId1"/>
            </p:custDataLst>
            <p:extLst>
              <p:ext uri="{D42A27DB-BD31-4B8C-83A1-F6EECF244321}">
                <p14:modId xmlns:p14="http://schemas.microsoft.com/office/powerpoint/2010/main" val="2474027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89139C03-403F-96F7-F4EB-9DE6CCBC04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764202"/>
            <a:ext cx="2819400" cy="1329595"/>
          </a:xfrm>
          <a:prstGeom prst="rect">
            <a:avLst/>
          </a:prstGeom>
          <a:noFill/>
        </p:spPr>
        <p:txBody>
          <a:bodyPr wrap="square" lIns="0" tIns="0" rIns="0" bIns="0" rtlCol="0" anchor="ctr">
            <a:spAutoFit/>
          </a:bodyPr>
          <a:lstStyle/>
          <a:p>
            <a:pPr marL="0" indent="0">
              <a:lnSpc>
                <a:spcPct val="90000"/>
              </a:lnSpc>
              <a:spcAft>
                <a:spcPts val="0"/>
              </a:spcAft>
              <a:buFontTx/>
              <a:buNone/>
            </a:pPr>
            <a:r>
              <a:rPr lang="en-US" sz="4800">
                <a:solidFill>
                  <a:schemeClr val="tx2"/>
                </a:solidFill>
                <a:latin typeface="+mn-lt"/>
                <a:ea typeface="+mn-ea"/>
                <a:cs typeface="+mn-cs"/>
                <a:sym typeface="Trebuchet MS" panose="020B0603020202020204" pitchFamily="34" charset="0"/>
              </a:rPr>
              <a:t>Table of contents</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with white lines on a black background&#10;&#10;Description automatically generated">
            <a:extLst>
              <a:ext uri="{FF2B5EF4-FFF2-40B4-BE49-F238E27FC236}">
                <a16:creationId xmlns:a16="http://schemas.microsoft.com/office/drawing/2014/main" id="{63C2C845-8222-C99D-6E7A-8D0651B23FC8}"/>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FDC404E7-612C-E5F5-A881-F4DEBC2F2D92}"/>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0A47218-D50E-B6BD-B17B-894B49313C19}"/>
              </a:ext>
            </a:extLst>
          </p:cNvPr>
          <p:cNvGraphicFramePr>
            <a:graphicFrameLocks noChangeAspect="1"/>
          </p:cNvGraphicFramePr>
          <p:nvPr userDrawn="1">
            <p:custDataLst>
              <p:tags r:id="rId1"/>
            </p:custDataLst>
            <p:extLst>
              <p:ext uri="{D42A27DB-BD31-4B8C-83A1-F6EECF244321}">
                <p14:modId xmlns:p14="http://schemas.microsoft.com/office/powerpoint/2010/main" val="3159288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50A47218-D50E-B6BD-B17B-894B49313C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logo with white lines on a black background&#10;&#10;Description automatically generated">
            <a:extLst>
              <a:ext uri="{FF2B5EF4-FFF2-40B4-BE49-F238E27FC236}">
                <a16:creationId xmlns:a16="http://schemas.microsoft.com/office/drawing/2014/main" id="{C940CB8A-99DB-43D4-FA7B-DB1671214DB3}"/>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428BFFAB-78A4-2E71-2091-DD9C1D744357}"/>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543E420-17CA-B171-AEF0-ED382CA5486B}"/>
              </a:ext>
            </a:extLst>
          </p:cNvPr>
          <p:cNvGraphicFramePr>
            <a:graphicFrameLocks noChangeAspect="1"/>
          </p:cNvGraphicFramePr>
          <p:nvPr userDrawn="1">
            <p:custDataLst>
              <p:tags r:id="rId1"/>
            </p:custDataLst>
            <p:extLst>
              <p:ext uri="{D42A27DB-BD31-4B8C-83A1-F6EECF244321}">
                <p14:modId xmlns:p14="http://schemas.microsoft.com/office/powerpoint/2010/main" val="2290493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5543E420-17CA-B171-AEF0-ED382CA548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9B5B158-8969-D4B9-BFE3-181749FEB5C2}"/>
              </a:ext>
            </a:extLst>
          </p:cNvPr>
          <p:cNvGraphicFramePr>
            <a:graphicFrameLocks noChangeAspect="1"/>
          </p:cNvGraphicFramePr>
          <p:nvPr userDrawn="1">
            <p:custDataLst>
              <p:tags r:id="rId1"/>
            </p:custDataLst>
            <p:extLst>
              <p:ext uri="{D42A27DB-BD31-4B8C-83A1-F6EECF244321}">
                <p14:modId xmlns:p14="http://schemas.microsoft.com/office/powerpoint/2010/main" val="386594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B9B5B158-8969-D4B9-BFE3-181749FEB5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EE28257-4AE6-64C3-BEDC-75445ED468F2}"/>
              </a:ext>
            </a:extLst>
          </p:cNvPr>
          <p:cNvSpPr/>
          <p:nvPr userDrawn="1"/>
        </p:nvSpPr>
        <p:spPr>
          <a:xfrm>
            <a:off x="5021826" y="1456507"/>
            <a:ext cx="6541524" cy="3739485"/>
          </a:xfrm>
          <a:prstGeom prst="rect">
            <a:avLst/>
          </a:prstGeom>
        </p:spPr>
        <p:txBody>
          <a:bodyPr wrap="square" lIns="0" tIns="0" rIns="0" bIns="0" anchor="ctr">
            <a:spAutoFit/>
          </a:bodyPr>
          <a:lstStyle/>
          <a:p>
            <a:pPr indent="0">
              <a:lnSpc>
                <a:spcPct val="100000"/>
              </a:lnSpc>
            </a:pPr>
            <a:r>
              <a:rPr lang="en-US" sz="900" b="0">
                <a:latin typeface="+mn-lt"/>
                <a:ea typeface="+mn-ea"/>
                <a:cs typeface="+mn-cs"/>
                <a:sym typeface="Trebuchet MS" panose="020B0603020202020204" pitchFamily="34" charset="0"/>
              </a:rPr>
              <a:t>The services and materials provided by Boston Consulting Group (BCG) are subject to BCG's Standard Terms </a:t>
            </a:r>
            <a:br>
              <a:rPr lang="en-US" sz="900" b="0">
                <a:latin typeface="+mn-lt"/>
                <a:ea typeface="+mn-ea"/>
                <a:cs typeface="+mn-cs"/>
                <a:sym typeface="Trebuchet MS" panose="020B0603020202020204" pitchFamily="34" charset="0"/>
              </a:rPr>
            </a:br>
            <a:r>
              <a:rPr lang="en-US" sz="900" b="0">
                <a:latin typeface="+mn-lt"/>
                <a:ea typeface="+mn-ea"/>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pPr indent="0">
              <a:lnSpc>
                <a:spcPct val="100000"/>
              </a:lnSpc>
            </a:pPr>
            <a:r>
              <a:rPr lang="en-US" sz="900" b="0">
                <a:latin typeface="+mn-lt"/>
                <a:ea typeface="+mn-ea"/>
                <a:cs typeface="+mn-cs"/>
                <a:sym typeface="Trebuchet MS" panose="020B0603020202020204" pitchFamily="34" charset="0"/>
              </a:rPr>
              <a:t> </a:t>
            </a:r>
          </a:p>
          <a:p>
            <a:pPr indent="0">
              <a:lnSpc>
                <a:spcPct val="100000"/>
              </a:lnSpc>
            </a:pPr>
            <a:r>
              <a:rPr lang="en-US" sz="900" b="0">
                <a:latin typeface="+mn-lt"/>
                <a:ea typeface="+mn-ea"/>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ea typeface="+mn-ea"/>
              <a:cs typeface="+mn-cs"/>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ea typeface="+mn-ea"/>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5" name="Title 6">
            <a:extLst>
              <a:ext uri="{FF2B5EF4-FFF2-40B4-BE49-F238E27FC236}">
                <a16:creationId xmlns:a16="http://schemas.microsoft.com/office/drawing/2014/main" id="{F26CE985-AAB9-C960-6128-A5C8C4797E8F}"/>
              </a:ext>
            </a:extLst>
          </p:cNvPr>
          <p:cNvSpPr txBox="1">
            <a:spLocks/>
          </p:cNvSpPr>
          <p:nvPr userDrawn="1"/>
        </p:nvSpPr>
        <p:spPr>
          <a:xfrm>
            <a:off x="639044" y="2952301"/>
            <a:ext cx="3737013" cy="7478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400">
                <a:solidFill>
                  <a:schemeClr val="tx2"/>
                </a:solidFill>
                <a:latin typeface="+mn-lt"/>
                <a:ea typeface="+mn-ea"/>
                <a:cs typeface="+mn-cs"/>
                <a:sym typeface="Trebuchet MS" panose="020B0603020202020204" pitchFamily="34" charset="0"/>
              </a:rPr>
              <a:t>Disclaimer</a:t>
            </a:r>
          </a:p>
        </p:txBody>
      </p:sp>
      <p:cxnSp>
        <p:nvCxnSpPr>
          <p:cNvPr id="8" name="Straight Connector 7">
            <a:extLst>
              <a:ext uri="{FF2B5EF4-FFF2-40B4-BE49-F238E27FC236}">
                <a16:creationId xmlns:a16="http://schemas.microsoft.com/office/drawing/2014/main" id="{782DFE95-7F4E-0BF9-CB7B-A53E98D889C7}"/>
              </a:ext>
            </a:extLst>
          </p:cNvPr>
          <p:cNvCxnSpPr/>
          <p:nvPr userDrawn="1"/>
        </p:nvCxnSpPr>
        <p:spPr>
          <a:xfrm>
            <a:off x="4618271" y="1456507"/>
            <a:ext cx="0" cy="3739485"/>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En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44052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6222764" y="3292242"/>
            <a:ext cx="4320000" cy="850673"/>
          </a:xfrm>
          <a:prstGeom prst="rect">
            <a:avLst/>
          </a:prstGeom>
        </p:spPr>
        <p:txBody>
          <a:bodyPr vert="horz" anchor="ctr">
            <a:normAutofit/>
          </a:bodyPr>
          <a:lstStyle>
            <a:lvl1pPr algn="l">
              <a:lnSpc>
                <a:spcPct val="93000"/>
              </a:lnSpc>
              <a:defRPr sz="6000" baseline="0">
                <a:solidFill>
                  <a:schemeClr val="accent5"/>
                </a:solidFill>
                <a:latin typeface="+mj-lt"/>
                <a:ea typeface="+mj-ea"/>
                <a:cs typeface="+mj-cs"/>
                <a:sym typeface="Trebuchet MS" panose="020B0603020202020204" pitchFamily="34" charset="0"/>
              </a:defRPr>
            </a:lvl1pPr>
          </a:lstStyle>
          <a:p>
            <a:r>
              <a:rPr lang="en-US"/>
              <a:t>Thank you!</a:t>
            </a:r>
          </a:p>
        </p:txBody>
      </p:sp>
      <p:pic>
        <p:nvPicPr>
          <p:cNvPr id="2" name="Picture 1" descr="A logo with a black background&#10;&#10;Description automatically generated">
            <a:extLst>
              <a:ext uri="{FF2B5EF4-FFF2-40B4-BE49-F238E27FC236}">
                <a16:creationId xmlns:a16="http://schemas.microsoft.com/office/drawing/2014/main" id="{37633029-6C5C-EF8E-8CFE-ECC12BEDEDCE}"/>
              </a:ext>
            </a:extLst>
          </p:cNvPr>
          <p:cNvPicPr>
            <a:picLocks noChangeAspect="1"/>
          </p:cNvPicPr>
          <p:nvPr userDrawn="1"/>
        </p:nvPicPr>
        <p:blipFill>
          <a:blip r:embed="rId6"/>
          <a:stretch>
            <a:fillRect/>
          </a:stretch>
        </p:blipFill>
        <p:spPr>
          <a:xfrm>
            <a:off x="1684890" y="2871719"/>
            <a:ext cx="4248000" cy="1116070"/>
          </a:xfrm>
          <a:prstGeom prst="rect">
            <a:avLst/>
          </a:prstGeom>
        </p:spPr>
      </p:pic>
    </p:spTree>
    <p:extLst>
      <p:ext uri="{BB962C8B-B14F-4D97-AF65-F5344CB8AC3E}">
        <p14:creationId xmlns:p14="http://schemas.microsoft.com/office/powerpoint/2010/main" val="1852522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8543BF2-1BAC-06BD-4861-AFDC79EC3D20}"/>
              </a:ext>
            </a:extLst>
          </p:cNvPr>
          <p:cNvGraphicFramePr>
            <a:graphicFrameLocks noChangeAspect="1"/>
          </p:cNvGraphicFramePr>
          <p:nvPr userDrawn="1">
            <p:custDataLst>
              <p:tags r:id="rId1"/>
            </p:custDataLst>
            <p:extLst>
              <p:ext uri="{D42A27DB-BD31-4B8C-83A1-F6EECF244321}">
                <p14:modId xmlns:p14="http://schemas.microsoft.com/office/powerpoint/2010/main" val="789996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98543BF2-1BAC-06BD-4861-AFDC79EC3D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AB0BEC1D-E543-EF9F-5F15-4DC6977421F1}"/>
              </a:ext>
            </a:extLst>
          </p:cNvPr>
          <p:cNvGrpSpPr/>
          <p:nvPr userDrawn="1"/>
        </p:nvGrpSpPr>
        <p:grpSpPr>
          <a:xfrm>
            <a:off x="-600" y="0"/>
            <a:ext cx="12193200" cy="6858000"/>
            <a:chOff x="-600" y="0"/>
            <a:chExt cx="12193200" cy="6858000"/>
          </a:xfrm>
        </p:grpSpPr>
        <p:grpSp>
          <p:nvGrpSpPr>
            <p:cNvPr id="7" name="Baselines / anchors">
              <a:extLst>
                <a:ext uri="{FF2B5EF4-FFF2-40B4-BE49-F238E27FC236}">
                  <a16:creationId xmlns:a16="http://schemas.microsoft.com/office/drawing/2014/main" id="{E82DB1D5-911D-86AF-3510-FF1A55A0EA81}"/>
                </a:ext>
              </a:extLst>
            </p:cNvPr>
            <p:cNvGrpSpPr/>
            <p:nvPr userDrawn="1"/>
          </p:nvGrpSpPr>
          <p:grpSpPr>
            <a:xfrm>
              <a:off x="-600" y="622800"/>
              <a:ext cx="12193200" cy="5245398"/>
              <a:chOff x="12623800" y="622800"/>
              <a:chExt cx="11176000" cy="5245398"/>
            </a:xfrm>
          </p:grpSpPr>
          <p:cxnSp>
            <p:nvCxnSpPr>
              <p:cNvPr id="36" name="Straight Connector 35">
                <a:extLst>
                  <a:ext uri="{FF2B5EF4-FFF2-40B4-BE49-F238E27FC236}">
                    <a16:creationId xmlns:a16="http://schemas.microsoft.com/office/drawing/2014/main" id="{5C8337C8-6EF4-3FAE-426B-00404B40980E}"/>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95353F-2C44-E322-B7EA-FBD6A2B8C60E}"/>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67AC24-413E-2E1A-1094-D74FC7F98FDB}"/>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F74614-100A-3F9C-C6AB-E6AFCE81F99B}"/>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83B04C-D316-8C40-1052-E3BC05751814}"/>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8ADDA9-8D91-E23B-1FAB-368D838141B2}"/>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6F9417-FCBC-4932-D1B5-15C37A550A51}"/>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D5684-D49B-1A76-430A-9E071EDDB185}"/>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0ACD21-C688-648C-5AA5-14AD55509633}"/>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317E1F-03BC-D48F-4904-D4C0118AF692}"/>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51DC19-4F1A-EBAA-CA04-83A2AA1E8FD5}"/>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6519518-A8F8-CE8A-A2B6-5F3DDC8BF898}"/>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057BB0-EA08-1DB0-E24C-2EAB701FDF54}"/>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2454782-6E11-0992-ABA1-12880881AD6B}"/>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F103311-0B42-008F-8624-625421320367}"/>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A428117-DC18-3896-A6FF-776A8ADA88A5}"/>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460C321-76E5-EE48-B92F-A51F6D101ADB}"/>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A11B6E-19B8-3C42-8BE2-10EC4784CA45}"/>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59D1B6-72C4-183F-E350-01FF14BB6B55}"/>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utter space">
              <a:extLst>
                <a:ext uri="{FF2B5EF4-FFF2-40B4-BE49-F238E27FC236}">
                  <a16:creationId xmlns:a16="http://schemas.microsoft.com/office/drawing/2014/main" id="{9ADFF9BD-CFFC-A212-B2EA-13972E7256F7}"/>
                </a:ext>
              </a:extLst>
            </p:cNvPr>
            <p:cNvGrpSpPr/>
            <p:nvPr userDrawn="1"/>
          </p:nvGrpSpPr>
          <p:grpSpPr>
            <a:xfrm>
              <a:off x="1277000" y="623550"/>
              <a:ext cx="9638000" cy="5234325"/>
              <a:chOff x="1277000" y="623550"/>
              <a:chExt cx="9638000" cy="5537047"/>
            </a:xfrm>
          </p:grpSpPr>
          <p:sp>
            <p:nvSpPr>
              <p:cNvPr id="25" name="Rectangle 34">
                <a:extLst>
                  <a:ext uri="{FF2B5EF4-FFF2-40B4-BE49-F238E27FC236}">
                    <a16:creationId xmlns:a16="http://schemas.microsoft.com/office/drawing/2014/main" id="{61297BCD-9D97-11C7-5427-F0292A16E234}"/>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6" name="Rectangle 35">
                <a:extLst>
                  <a:ext uri="{FF2B5EF4-FFF2-40B4-BE49-F238E27FC236}">
                    <a16:creationId xmlns:a16="http://schemas.microsoft.com/office/drawing/2014/main" id="{44B0392C-9060-A759-2214-AE16C2D185A5}"/>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7" name="Rectangle 36">
                <a:extLst>
                  <a:ext uri="{FF2B5EF4-FFF2-40B4-BE49-F238E27FC236}">
                    <a16:creationId xmlns:a16="http://schemas.microsoft.com/office/drawing/2014/main" id="{3931765D-4B08-F36E-3C79-ED574365863D}"/>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8" name="Rectangle 37">
                <a:extLst>
                  <a:ext uri="{FF2B5EF4-FFF2-40B4-BE49-F238E27FC236}">
                    <a16:creationId xmlns:a16="http://schemas.microsoft.com/office/drawing/2014/main" id="{21811657-BDCB-D47C-0A40-BA294BCE131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9" name="Rectangle 38">
                <a:extLst>
                  <a:ext uri="{FF2B5EF4-FFF2-40B4-BE49-F238E27FC236}">
                    <a16:creationId xmlns:a16="http://schemas.microsoft.com/office/drawing/2014/main" id="{6F5504D8-5D56-67C1-498E-0E90492CB281}"/>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30" name="Rectangle 39">
                <a:extLst>
                  <a:ext uri="{FF2B5EF4-FFF2-40B4-BE49-F238E27FC236}">
                    <a16:creationId xmlns:a16="http://schemas.microsoft.com/office/drawing/2014/main" id="{58BEEF5E-645C-BE02-8918-23B76223C983}"/>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31" name="Rectangle 40">
                <a:extLst>
                  <a:ext uri="{FF2B5EF4-FFF2-40B4-BE49-F238E27FC236}">
                    <a16:creationId xmlns:a16="http://schemas.microsoft.com/office/drawing/2014/main" id="{944908A6-8AF8-C9A6-8A20-FB65399A4D4E}"/>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32" name="Rectangle 41">
                <a:extLst>
                  <a:ext uri="{FF2B5EF4-FFF2-40B4-BE49-F238E27FC236}">
                    <a16:creationId xmlns:a16="http://schemas.microsoft.com/office/drawing/2014/main" id="{5874745A-E02F-5032-0801-908BE96E8BFD}"/>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33" name="Rectangle 42">
                <a:extLst>
                  <a:ext uri="{FF2B5EF4-FFF2-40B4-BE49-F238E27FC236}">
                    <a16:creationId xmlns:a16="http://schemas.microsoft.com/office/drawing/2014/main" id="{9911641D-F62A-AC17-3EF9-44ACF5EBD420}"/>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34" name="Rectangle 43">
                <a:extLst>
                  <a:ext uri="{FF2B5EF4-FFF2-40B4-BE49-F238E27FC236}">
                    <a16:creationId xmlns:a16="http://schemas.microsoft.com/office/drawing/2014/main" id="{6A8CE6E6-7369-0B9C-B862-DC7FA5003803}"/>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35" name="Rectangle 44">
                <a:extLst>
                  <a:ext uri="{FF2B5EF4-FFF2-40B4-BE49-F238E27FC236}">
                    <a16:creationId xmlns:a16="http://schemas.microsoft.com/office/drawing/2014/main" id="{F2245360-2982-9601-E299-8BF4D3DA078C}"/>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9" name="Slide edges">
              <a:extLst>
                <a:ext uri="{FF2B5EF4-FFF2-40B4-BE49-F238E27FC236}">
                  <a16:creationId xmlns:a16="http://schemas.microsoft.com/office/drawing/2014/main" id="{F1E1060F-D7C8-72F4-E59B-7D827E176604}"/>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0" name="Whitespace measure">
              <a:extLst>
                <a:ext uri="{FF2B5EF4-FFF2-40B4-BE49-F238E27FC236}">
                  <a16:creationId xmlns:a16="http://schemas.microsoft.com/office/drawing/2014/main" id="{47C52D2D-10F8-83A1-61C9-B052561741CF}"/>
                </a:ext>
              </a:extLst>
            </p:cNvPr>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1" name="Five column measure">
              <a:extLst>
                <a:ext uri="{FF2B5EF4-FFF2-40B4-BE49-F238E27FC236}">
                  <a16:creationId xmlns:a16="http://schemas.microsoft.com/office/drawing/2014/main" id="{BC442F92-FE8A-645C-663E-DD3DA3A518DB}"/>
                </a:ext>
              </a:extLst>
            </p:cNvPr>
            <p:cNvGrpSpPr/>
            <p:nvPr userDrawn="1"/>
          </p:nvGrpSpPr>
          <p:grpSpPr>
            <a:xfrm>
              <a:off x="629400" y="5724751"/>
              <a:ext cx="10933200" cy="79536"/>
              <a:chOff x="629400" y="5975122"/>
              <a:chExt cx="10933200" cy="79536"/>
            </a:xfrm>
          </p:grpSpPr>
          <p:sp>
            <p:nvSpPr>
              <p:cNvPr id="20" name="Rectangle 5">
                <a:extLst>
                  <a:ext uri="{FF2B5EF4-FFF2-40B4-BE49-F238E27FC236}">
                    <a16:creationId xmlns:a16="http://schemas.microsoft.com/office/drawing/2014/main" id="{D966968D-5497-C118-CF2F-B536B1144302}"/>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1" name="Rectangle 7">
                <a:extLst>
                  <a:ext uri="{FF2B5EF4-FFF2-40B4-BE49-F238E27FC236}">
                    <a16:creationId xmlns:a16="http://schemas.microsoft.com/office/drawing/2014/main" id="{AF8E6889-AA7C-F964-649D-4BB9B41E4BEC}"/>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2" name="Rectangle 9">
                <a:extLst>
                  <a:ext uri="{FF2B5EF4-FFF2-40B4-BE49-F238E27FC236}">
                    <a16:creationId xmlns:a16="http://schemas.microsoft.com/office/drawing/2014/main" id="{FA041654-9503-0E5B-F689-805F9B26C8B9}"/>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3" name="Rectangle 11">
                <a:extLst>
                  <a:ext uri="{FF2B5EF4-FFF2-40B4-BE49-F238E27FC236}">
                    <a16:creationId xmlns:a16="http://schemas.microsoft.com/office/drawing/2014/main" id="{F43B5675-384D-B5E2-B7F0-B088BADB8583}"/>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24" name="Rectangle 13">
                <a:extLst>
                  <a:ext uri="{FF2B5EF4-FFF2-40B4-BE49-F238E27FC236}">
                    <a16:creationId xmlns:a16="http://schemas.microsoft.com/office/drawing/2014/main" id="{19D2F371-C15D-CB23-2407-FD120A2918FB}"/>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2" name="Live area">
              <a:extLst>
                <a:ext uri="{FF2B5EF4-FFF2-40B4-BE49-F238E27FC236}">
                  <a16:creationId xmlns:a16="http://schemas.microsoft.com/office/drawing/2014/main" id="{05EA29EC-800E-6E35-55D7-8DEC18FD09FC}"/>
                </a:ext>
              </a:extLst>
            </p:cNvPr>
            <p:cNvSpPr/>
            <p:nvPr/>
          </p:nvSpPr>
          <p:spPr>
            <a:xfrm>
              <a:off x="629400" y="2080801"/>
              <a:ext cx="10933200" cy="37800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3" name="Footnote measure">
              <a:extLst>
                <a:ext uri="{FF2B5EF4-FFF2-40B4-BE49-F238E27FC236}">
                  <a16:creationId xmlns:a16="http://schemas.microsoft.com/office/drawing/2014/main" id="{60EBAFD0-3BEB-55EB-2605-4656553A20C7}"/>
                </a:ext>
              </a:extLst>
            </p:cNvPr>
            <p:cNvSpPr>
              <a:spLocks noChangeArrowheads="1"/>
            </p:cNvSpPr>
            <p:nvPr userDrawn="1"/>
          </p:nvSpPr>
          <p:spPr bwMode="auto">
            <a:xfrm>
              <a:off x="629400" y="5857875"/>
              <a:ext cx="10933200" cy="5145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4" name="Footnote example">
              <a:extLst>
                <a:ext uri="{FF2B5EF4-FFF2-40B4-BE49-F238E27FC236}">
                  <a16:creationId xmlns:a16="http://schemas.microsoft.com/office/drawing/2014/main" id="{886BBAD3-AAF4-D4E7-5B63-B0EE8DF7FB31}"/>
                </a:ext>
              </a:extLst>
            </p:cNvPr>
            <p:cNvSpPr txBox="1"/>
            <p:nvPr userDrawn="1"/>
          </p:nvSpPr>
          <p:spPr>
            <a:xfrm>
              <a:off x="630000" y="5956880"/>
              <a:ext cx="8856000"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5"/>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5"/>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5"/>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nvGrpSpPr>
            <p:cNvPr id="15" name="Group 14">
              <a:extLst>
                <a:ext uri="{FF2B5EF4-FFF2-40B4-BE49-F238E27FC236}">
                  <a16:creationId xmlns:a16="http://schemas.microsoft.com/office/drawing/2014/main" id="{E5A271A0-84E4-32D8-D21D-5D95D29A6B50}"/>
                </a:ext>
              </a:extLst>
            </p:cNvPr>
            <p:cNvGrpSpPr/>
            <p:nvPr userDrawn="1"/>
          </p:nvGrpSpPr>
          <p:grpSpPr>
            <a:xfrm>
              <a:off x="0" y="0"/>
              <a:ext cx="12192000" cy="6858000"/>
              <a:chOff x="0" y="0"/>
              <a:chExt cx="12192000" cy="6858000"/>
            </a:xfrm>
          </p:grpSpPr>
          <p:sp>
            <p:nvSpPr>
              <p:cNvPr id="16" name="Whitespace measure">
                <a:extLst>
                  <a:ext uri="{FF2B5EF4-FFF2-40B4-BE49-F238E27FC236}">
                    <a16:creationId xmlns:a16="http://schemas.microsoft.com/office/drawing/2014/main" id="{C309AE91-73FB-AB32-68E1-98932DD8BCBD}"/>
                  </a:ext>
                </a:extLst>
              </p:cNvPr>
              <p:cNvSpPr>
                <a:spLocks noChangeArrowheads="1"/>
              </p:cNvSpPr>
              <p:nvPr userDrawn="1"/>
            </p:nvSpPr>
            <p:spPr bwMode="auto">
              <a:xfrm>
                <a:off x="629400" y="0"/>
                <a:ext cx="10932229" cy="622800"/>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7" name="Whitespace measure">
                <a:extLst>
                  <a:ext uri="{FF2B5EF4-FFF2-40B4-BE49-F238E27FC236}">
                    <a16:creationId xmlns:a16="http://schemas.microsoft.com/office/drawing/2014/main" id="{EB1F6897-0424-D8E6-0F0E-186669CE8AE1}"/>
                  </a:ext>
                </a:extLst>
              </p:cNvPr>
              <p:cNvSpPr>
                <a:spLocks noChangeArrowheads="1"/>
              </p:cNvSpPr>
              <p:nvPr userDrawn="1"/>
            </p:nvSpPr>
            <p:spPr bwMode="auto">
              <a:xfrm>
                <a:off x="0" y="0"/>
                <a:ext cx="630000" cy="6858000"/>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8" name="Whitespace measure">
                <a:extLst>
                  <a:ext uri="{FF2B5EF4-FFF2-40B4-BE49-F238E27FC236}">
                    <a16:creationId xmlns:a16="http://schemas.microsoft.com/office/drawing/2014/main" id="{CC517D3C-E0C0-356D-0D74-4F72983D6949}"/>
                  </a:ext>
                </a:extLst>
              </p:cNvPr>
              <p:cNvSpPr>
                <a:spLocks noChangeArrowheads="1"/>
              </p:cNvSpPr>
              <p:nvPr userDrawn="1"/>
            </p:nvSpPr>
            <p:spPr bwMode="auto">
              <a:xfrm>
                <a:off x="11562000" y="0"/>
                <a:ext cx="630000" cy="6858000"/>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9" name="Whitespace measure">
                <a:extLst>
                  <a:ext uri="{FF2B5EF4-FFF2-40B4-BE49-F238E27FC236}">
                    <a16:creationId xmlns:a16="http://schemas.microsoft.com/office/drawing/2014/main" id="{9044CE8B-F0E4-FC29-11BB-3C6C833ADFF0}"/>
                  </a:ext>
                </a:extLst>
              </p:cNvPr>
              <p:cNvSpPr>
                <a:spLocks noChangeArrowheads="1"/>
              </p:cNvSpPr>
              <p:nvPr userDrawn="1"/>
            </p:nvSpPr>
            <p:spPr bwMode="auto">
              <a:xfrm>
                <a:off x="629400" y="6372378"/>
                <a:ext cx="10932229" cy="485622"/>
              </a:xfrm>
              <a:prstGeom prst="rect">
                <a:avLst/>
              </a:prstGeom>
              <a:solidFill>
                <a:srgbClr val="CA1571">
                  <a:alpha val="5098"/>
                </a:srgbClr>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gr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895860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88400"/>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961671" y="1115416"/>
            <a:ext cx="2784738"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pic>
        <p:nvPicPr>
          <p:cNvPr id="6" name="Picture 5" descr="A logo with white lines on a black background&#10;&#10;Description automatically generated">
            <a:extLst>
              <a:ext uri="{FF2B5EF4-FFF2-40B4-BE49-F238E27FC236}">
                <a16:creationId xmlns:a16="http://schemas.microsoft.com/office/drawing/2014/main" id="{E29FB151-672F-CBC5-6514-13C8A25A8C1C}"/>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5" name="TextBox 4">
            <a:extLst>
              <a:ext uri="{FF2B5EF4-FFF2-40B4-BE49-F238E27FC236}">
                <a16:creationId xmlns:a16="http://schemas.microsoft.com/office/drawing/2014/main" id="{FEB8B0BC-1B2F-19AF-86D9-895F74364A6F}"/>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A520F31-694D-423D-3C7E-5306C53E15D7}"/>
              </a:ext>
            </a:extLst>
          </p:cNvPr>
          <p:cNvGraphicFramePr>
            <a:graphicFrameLocks noChangeAspect="1"/>
          </p:cNvGraphicFramePr>
          <p:nvPr userDrawn="1">
            <p:custDataLst>
              <p:tags r:id="rId1"/>
            </p:custDataLst>
            <p:extLst>
              <p:ext uri="{D42A27DB-BD31-4B8C-83A1-F6EECF244321}">
                <p14:modId xmlns:p14="http://schemas.microsoft.com/office/powerpoint/2010/main" val="1007837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DA520F31-694D-423D-3C7E-5306C53E15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descr="A logo with white lines on a black background&#10;&#10;Description automatically generated">
            <a:extLst>
              <a:ext uri="{FF2B5EF4-FFF2-40B4-BE49-F238E27FC236}">
                <a16:creationId xmlns:a16="http://schemas.microsoft.com/office/drawing/2014/main" id="{8E11843D-E386-E1B9-F669-67655982A68E}"/>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7" name="TextBox 6">
            <a:extLst>
              <a:ext uri="{FF2B5EF4-FFF2-40B4-BE49-F238E27FC236}">
                <a16:creationId xmlns:a16="http://schemas.microsoft.com/office/drawing/2014/main" id="{16621740-C202-1644-EAD7-14AE3F4C7384}"/>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19524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5" name="Picture 4" descr="A logo with white lines on a black background&#10;&#10;Description automatically generated">
            <a:extLst>
              <a:ext uri="{FF2B5EF4-FFF2-40B4-BE49-F238E27FC236}">
                <a16:creationId xmlns:a16="http://schemas.microsoft.com/office/drawing/2014/main" id="{9C6D0B69-CC5B-CDF2-2054-2AE4C47F03E1}"/>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14FC5DD0-48F3-6269-4078-D1FCCCC33767}"/>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097812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descr="A logo with white lines on a black background&#10;&#10;Description automatically generated">
            <a:extLst>
              <a:ext uri="{FF2B5EF4-FFF2-40B4-BE49-F238E27FC236}">
                <a16:creationId xmlns:a16="http://schemas.microsoft.com/office/drawing/2014/main" id="{A06FEC70-830F-920A-73BD-5BEF888FE208}"/>
              </a:ext>
            </a:extLst>
          </p:cNvPr>
          <p:cNvPicPr preferRelativeResize="0">
            <a:picLocks/>
          </p:cNvPicPr>
          <p:nvPr userDrawn="1"/>
        </p:nvPicPr>
        <p:blipFill>
          <a:blip r:embed="rId5"/>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D930CABA-EA61-1C94-7529-04BA714711DE}"/>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454419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rPr>
              <a:t>Agenda</a:t>
            </a:r>
          </a:p>
        </p:txBody>
      </p:sp>
      <p:pic>
        <p:nvPicPr>
          <p:cNvPr id="5" name="Picture 4" descr="A logo with a black background&#10;&#10;Description automatically generated">
            <a:extLst>
              <a:ext uri="{FF2B5EF4-FFF2-40B4-BE49-F238E27FC236}">
                <a16:creationId xmlns:a16="http://schemas.microsoft.com/office/drawing/2014/main" id="{08B8975E-3C87-45CD-2186-229CC8C66A7F}"/>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4" name="TextBox 3">
            <a:extLst>
              <a:ext uri="{FF2B5EF4-FFF2-40B4-BE49-F238E27FC236}">
                <a16:creationId xmlns:a16="http://schemas.microsoft.com/office/drawing/2014/main" id="{914CC6A1-1AE3-5DC5-EC66-A070E74ED3FD}"/>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267842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88400"/>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961671" y="1115416"/>
            <a:ext cx="2784738"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chemeClr val="tx2"/>
                </a:solidFill>
                <a:latin typeface="+mn-lt"/>
                <a:ea typeface="+mn-ea"/>
                <a:cs typeface="+mn-cs"/>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49326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96235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tx2"/>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97172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rPr>
              <a:t>Agenda</a:t>
            </a:r>
          </a:p>
        </p:txBody>
      </p:sp>
      <p:pic>
        <p:nvPicPr>
          <p:cNvPr id="5" name="Picture 4" descr="A logo with a black background&#10;&#10;Description automatically generated">
            <a:extLst>
              <a:ext uri="{FF2B5EF4-FFF2-40B4-BE49-F238E27FC236}">
                <a16:creationId xmlns:a16="http://schemas.microsoft.com/office/drawing/2014/main" id="{F3F8F3F1-5A32-BB12-A885-58B6FA860CAB}"/>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4" name="TextBox 3">
            <a:extLst>
              <a:ext uri="{FF2B5EF4-FFF2-40B4-BE49-F238E27FC236}">
                <a16:creationId xmlns:a16="http://schemas.microsoft.com/office/drawing/2014/main" id="{6C9B47C2-68F0-C717-6FB4-3A3C73C2A864}"/>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780102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764202"/>
            <a:ext cx="2819400" cy="1329595"/>
          </a:xfrm>
          <a:prstGeom prst="rect">
            <a:avLst/>
          </a:prstGeom>
          <a:noFill/>
        </p:spPr>
        <p:txBody>
          <a:bodyPr wrap="square" lIns="0" tIns="0" rIns="0" bIns="0" rtlCol="0" anchor="ctr">
            <a:spAutoFit/>
          </a:bodyPr>
          <a:lstStyle/>
          <a:p>
            <a:pPr marL="0" indent="0">
              <a:lnSpc>
                <a:spcPct val="90000"/>
              </a:lnSpc>
              <a:spcAft>
                <a:spcPts val="0"/>
              </a:spcAft>
              <a:buFontTx/>
              <a:buNone/>
            </a:pPr>
            <a:r>
              <a:rPr lang="en-US" sz="4800">
                <a:solidFill>
                  <a:schemeClr val="tx2"/>
                </a:solidFill>
                <a:latin typeface="+mn-lt"/>
                <a:ea typeface="+mn-ea"/>
                <a:cs typeface="+mn-cs"/>
                <a:sym typeface="Trebuchet MS" panose="020B0603020202020204" pitchFamily="34" charset="0"/>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logo with white lines on a black background&#10;&#10;Description automatically generated">
            <a:extLst>
              <a:ext uri="{FF2B5EF4-FFF2-40B4-BE49-F238E27FC236}">
                <a16:creationId xmlns:a16="http://schemas.microsoft.com/office/drawing/2014/main" id="{B9CBDEFC-020E-591A-0CCD-041597740BE7}"/>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812E825D-41F4-7A83-ACA7-0D89B2DAABBF}"/>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2C57E72-460D-96DF-161D-9EC491FE761B}"/>
              </a:ext>
            </a:extLst>
          </p:cNvPr>
          <p:cNvGraphicFramePr>
            <a:graphicFrameLocks noChangeAspect="1"/>
          </p:cNvGraphicFramePr>
          <p:nvPr userDrawn="1">
            <p:custDataLst>
              <p:tags r:id="rId1"/>
            </p:custDataLst>
            <p:extLst>
              <p:ext uri="{D42A27DB-BD31-4B8C-83A1-F6EECF244321}">
                <p14:modId xmlns:p14="http://schemas.microsoft.com/office/powerpoint/2010/main" val="1882171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A2C57E72-460D-96DF-161D-9EC491FE76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096000" cy="1495794"/>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8" name="Picture 7" descr="A logo with white lines on a black background&#10;&#10;Description automatically generated">
            <a:extLst>
              <a:ext uri="{FF2B5EF4-FFF2-40B4-BE49-F238E27FC236}">
                <a16:creationId xmlns:a16="http://schemas.microsoft.com/office/drawing/2014/main" id="{C2F8349C-2A83-C789-9DE8-B2897467573F}"/>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4334B0A5-750C-DC2C-97E9-1EDEAFE4F3D4}"/>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FD1455C-4445-D650-4244-887614A46E8E}"/>
              </a:ext>
            </a:extLst>
          </p:cNvPr>
          <p:cNvGraphicFramePr>
            <a:graphicFrameLocks noChangeAspect="1"/>
          </p:cNvGraphicFramePr>
          <p:nvPr userDrawn="1">
            <p:custDataLst>
              <p:tags r:id="rId1"/>
            </p:custDataLst>
            <p:extLst>
              <p:ext uri="{D42A27DB-BD31-4B8C-83A1-F6EECF244321}">
                <p14:modId xmlns:p14="http://schemas.microsoft.com/office/powerpoint/2010/main" val="589515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8FD1455C-4445-D650-4244-887614A46E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6" name="Picture 5" descr="A logo with white lines on a black background&#10;&#10;Description automatically generated">
            <a:extLst>
              <a:ext uri="{FF2B5EF4-FFF2-40B4-BE49-F238E27FC236}">
                <a16:creationId xmlns:a16="http://schemas.microsoft.com/office/drawing/2014/main" id="{009BA86C-8037-6BC7-0138-B06A9DBCBE95}"/>
              </a:ext>
            </a:extLst>
          </p:cNvPr>
          <p:cNvPicPr preferRelativeResize="0">
            <a:picLocks/>
          </p:cNvPicPr>
          <p:nvPr userDrawn="1"/>
        </p:nvPicPr>
        <p:blipFill>
          <a:blip r:embed="rId6"/>
          <a:stretch>
            <a:fillRect/>
          </a:stretch>
        </p:blipFill>
        <p:spPr>
          <a:xfrm>
            <a:off x="9585255" y="6013242"/>
            <a:ext cx="1980000" cy="522000"/>
          </a:xfrm>
          <a:prstGeom prst="rect">
            <a:avLst/>
          </a:prstGeom>
        </p:spPr>
      </p:pic>
      <p:sp>
        <p:nvSpPr>
          <p:cNvPr id="4" name="TextBox 3">
            <a:extLst>
              <a:ext uri="{FF2B5EF4-FFF2-40B4-BE49-F238E27FC236}">
                <a16:creationId xmlns:a16="http://schemas.microsoft.com/office/drawing/2014/main" id="{444073DF-F6FB-879C-50CC-80BD8889B894}"/>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04494"/>
            </a:gs>
            <a:gs pos="100000">
              <a:srgbClr val="00449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EE75005-0DFF-0C23-6157-0460371EEACA}"/>
              </a:ext>
            </a:extLst>
          </p:cNvPr>
          <p:cNvGraphicFramePr>
            <a:graphicFrameLocks noChangeAspect="1"/>
          </p:cNvGraphicFramePr>
          <p:nvPr userDrawn="1">
            <p:custDataLst>
              <p:tags r:id="rId1"/>
            </p:custDataLst>
            <p:extLst>
              <p:ext uri="{D42A27DB-BD31-4B8C-83A1-F6EECF244321}">
                <p14:modId xmlns:p14="http://schemas.microsoft.com/office/powerpoint/2010/main" val="267711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think-cell data - do not delete" hidden="1">
                        <a:extLst>
                          <a:ext uri="{FF2B5EF4-FFF2-40B4-BE49-F238E27FC236}">
                            <a16:creationId xmlns:a16="http://schemas.microsoft.com/office/drawing/2014/main" id="{3EE75005-0DFF-0C23-6157-0460371EEA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096000"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pic>
        <p:nvPicPr>
          <p:cNvPr id="7" name="Picture 6" descr="A logo with a black background&#10;&#10;Description automatically generated">
            <a:extLst>
              <a:ext uri="{FF2B5EF4-FFF2-40B4-BE49-F238E27FC236}">
                <a16:creationId xmlns:a16="http://schemas.microsoft.com/office/drawing/2014/main" id="{D1785E3F-2966-1B9C-CCA2-3220EB6A170D}"/>
              </a:ext>
            </a:extLst>
          </p:cNvPr>
          <p:cNvPicPr>
            <a:picLocks noChangeAspect="1"/>
          </p:cNvPicPr>
          <p:nvPr userDrawn="1"/>
        </p:nvPicPr>
        <p:blipFill>
          <a:blip r:embed="rId6"/>
          <a:stretch>
            <a:fillRect/>
          </a:stretch>
        </p:blipFill>
        <p:spPr>
          <a:xfrm>
            <a:off x="9583350" y="6012954"/>
            <a:ext cx="1980000" cy="520202"/>
          </a:xfrm>
          <a:prstGeom prst="rect">
            <a:avLst/>
          </a:prstGeom>
        </p:spPr>
      </p:pic>
      <p:sp>
        <p:nvSpPr>
          <p:cNvPr id="6" name="TextBox 5">
            <a:extLst>
              <a:ext uri="{FF2B5EF4-FFF2-40B4-BE49-F238E27FC236}">
                <a16:creationId xmlns:a16="http://schemas.microsoft.com/office/drawing/2014/main" id="{B8BB2A77-92DE-6107-66A8-AD4D7C62EC36}"/>
              </a:ext>
            </a:extLst>
          </p:cNvPr>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2053324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pic>
        <p:nvPicPr>
          <p:cNvPr id="16" name="Picture 15" descr="A logo with a black background&#10;&#10;Description automatically generated">
            <a:extLst>
              <a:ext uri="{FF2B5EF4-FFF2-40B4-BE49-F238E27FC236}">
                <a16:creationId xmlns:a16="http://schemas.microsoft.com/office/drawing/2014/main" id="{88897F98-E89D-A2C4-A116-7AC41AE70C25}"/>
              </a:ext>
            </a:extLst>
          </p:cNvPr>
          <p:cNvPicPr>
            <a:picLocks noChangeAspect="1"/>
          </p:cNvPicPr>
          <p:nvPr userDrawn="1"/>
        </p:nvPicPr>
        <p:blipFill>
          <a:blip r:embed="rId72"/>
          <a:stretch>
            <a:fillRect/>
          </a:stretch>
        </p:blipFill>
        <p:spPr>
          <a:xfrm>
            <a:off x="9583350" y="6012954"/>
            <a:ext cx="1980000" cy="520202"/>
          </a:xfrm>
          <a:prstGeom prst="rect">
            <a:avLst/>
          </a:prstGeom>
        </p:spPr>
      </p:pic>
      <p:sp>
        <p:nvSpPr>
          <p:cNvPr id="12" name="TextBox 11"/>
          <p:cNvSpPr txBox="1"/>
          <p:nvPr userDrawn="1"/>
        </p:nvSpPr>
        <p:spPr>
          <a:xfrm>
            <a:off x="11668125" y="6379268"/>
            <a:ext cx="381000" cy="153888"/>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666767"/>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666767"/>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03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86" r:id="rId27"/>
    <p:sldLayoutId id="2147485161" r:id="rId28"/>
    <p:sldLayoutId id="2147485185"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87"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6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5.emf"/><Relationship Id="rId4" Type="http://schemas.openxmlformats.org/officeDocument/2006/relationships/oleObject" Target="../embeddings/oleObject69.bin"/></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0.xml"/><Relationship Id="rId7" Type="http://schemas.openxmlformats.org/officeDocument/2006/relationships/image" Target="../media/image15.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4.emf"/><Relationship Id="rId5" Type="http://schemas.openxmlformats.org/officeDocument/2006/relationships/oleObject" Target="../embeddings/oleObject70.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36.xml"/><Relationship Id="rId1" Type="http://schemas.openxmlformats.org/officeDocument/2006/relationships/tags" Target="../tags/tag79.xml"/><Relationship Id="rId5" Type="http://schemas.openxmlformats.org/officeDocument/2006/relationships/hyperlink" Target="mailto:Sante-Health-Academy@ec.europa.eu" TargetMode="Externa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80.xml"/><Relationship Id="rId5" Type="http://schemas.openxmlformats.org/officeDocument/2006/relationships/image" Target="../media/image14.emf"/><Relationship Id="rId4" Type="http://schemas.openxmlformats.org/officeDocument/2006/relationships/oleObject" Target="../embeddings/oleObject7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38.xml"/><Relationship Id="rId1" Type="http://schemas.openxmlformats.org/officeDocument/2006/relationships/tags" Target="../tags/tag81.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84.xml"/><Relationship Id="rId7" Type="http://schemas.openxmlformats.org/officeDocument/2006/relationships/oleObject" Target="../embeddings/oleObject74.bin"/><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30.xml"/><Relationship Id="rId5" Type="http://schemas.openxmlformats.org/officeDocument/2006/relationships/tags" Target="../tags/tag86.xml"/><Relationship Id="rId4" Type="http://schemas.openxmlformats.org/officeDocument/2006/relationships/tags" Target="../tags/tag8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5.bin"/><Relationship Id="rId7" Type="http://schemas.openxmlformats.org/officeDocument/2006/relationships/image" Target="../media/image18.png"/><Relationship Id="rId2" Type="http://schemas.openxmlformats.org/officeDocument/2006/relationships/slideLayout" Target="../slideLayouts/slideLayout30.xml"/><Relationship Id="rId1" Type="http://schemas.openxmlformats.org/officeDocument/2006/relationships/tags" Target="../tags/tag87.xml"/><Relationship Id="rId6" Type="http://schemas.openxmlformats.org/officeDocument/2006/relationships/image" Target="../media/image17.png"/><Relationship Id="rId5" Type="http://schemas.openxmlformats.org/officeDocument/2006/relationships/hyperlink" Target="mailto:Sante-Health-Academy@ec.europa.eu" TargetMode="Externa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oleObject" Target="../embeddings/oleObject76.bin"/><Relationship Id="rId7" Type="http://schemas.openxmlformats.org/officeDocument/2006/relationships/image" Target="../media/image20.png"/><Relationship Id="rId2" Type="http://schemas.openxmlformats.org/officeDocument/2006/relationships/slideLayout" Target="../slideLayouts/slideLayout55.xml"/><Relationship Id="rId1" Type="http://schemas.openxmlformats.org/officeDocument/2006/relationships/tags" Target="../tags/tag88.xml"/><Relationship Id="rId6" Type="http://schemas.openxmlformats.org/officeDocument/2006/relationships/hyperlink" Target="mailto:Sante-Health-Academy@ec.europa.eu" TargetMode="External"/><Relationship Id="rId5" Type="http://schemas.openxmlformats.org/officeDocument/2006/relationships/image" Target="../media/image19.jpe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E36E62F-A4D6-50CD-0529-7E07E53F5B6E}"/>
              </a:ext>
            </a:extLst>
          </p:cNvPr>
          <p:cNvGraphicFramePr>
            <a:graphicFrameLocks noChangeAspect="1"/>
          </p:cNvGraphicFramePr>
          <p:nvPr>
            <p:custDataLst>
              <p:tags r:id="rId1"/>
            </p:custDataLst>
            <p:extLst>
              <p:ext uri="{D42A27DB-BD31-4B8C-83A1-F6EECF244321}">
                <p14:modId xmlns:p14="http://schemas.microsoft.com/office/powerpoint/2010/main" val="2878641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think-cell data - do not delete" hidden="1">
                        <a:extLst>
                          <a:ext uri="{FF2B5EF4-FFF2-40B4-BE49-F238E27FC236}">
                            <a16:creationId xmlns:a16="http://schemas.microsoft.com/office/drawing/2014/main" id="{3E36E62F-A4D6-50CD-0529-7E07E53F5B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0744ED6F-C68E-17F2-6DF7-B2B49BD730D0}"/>
              </a:ext>
            </a:extLst>
          </p:cNvPr>
          <p:cNvSpPr>
            <a:spLocks noGrp="1"/>
          </p:cNvSpPr>
          <p:nvPr>
            <p:ph type="body" sz="quarter" idx="12"/>
          </p:nvPr>
        </p:nvSpPr>
        <p:spPr/>
        <p:txBody>
          <a:bodyPr/>
          <a:lstStyle/>
          <a:p>
            <a:r>
              <a:rPr lang="en-US" dirty="0"/>
              <a:t>October 2024</a:t>
            </a:r>
          </a:p>
        </p:txBody>
      </p:sp>
      <p:sp>
        <p:nvSpPr>
          <p:cNvPr id="8" name="Subtitle 7">
            <a:extLst>
              <a:ext uri="{FF2B5EF4-FFF2-40B4-BE49-F238E27FC236}">
                <a16:creationId xmlns:a16="http://schemas.microsoft.com/office/drawing/2014/main" id="{D2C6A980-4D2C-6E48-240E-C42FBDF4CD82}"/>
              </a:ext>
            </a:extLst>
          </p:cNvPr>
          <p:cNvSpPr>
            <a:spLocks noGrp="1"/>
          </p:cNvSpPr>
          <p:nvPr>
            <p:ph type="subTitle" idx="1"/>
          </p:nvPr>
        </p:nvSpPr>
        <p:spPr/>
        <p:txBody>
          <a:bodyPr/>
          <a:lstStyle/>
          <a:p>
            <a:r>
              <a:rPr lang="en-US"/>
              <a:t>Guidelines and requirements for fellow and mentor nomination</a:t>
            </a:r>
          </a:p>
        </p:txBody>
      </p:sp>
      <p:sp>
        <p:nvSpPr>
          <p:cNvPr id="7" name="Title 6">
            <a:extLst>
              <a:ext uri="{FF2B5EF4-FFF2-40B4-BE49-F238E27FC236}">
                <a16:creationId xmlns:a16="http://schemas.microsoft.com/office/drawing/2014/main" id="{FCB89CA8-FAA9-15BD-C318-C29A1076B1B3}"/>
              </a:ext>
            </a:extLst>
          </p:cNvPr>
          <p:cNvSpPr>
            <a:spLocks noGrp="1"/>
          </p:cNvSpPr>
          <p:nvPr>
            <p:ph type="ctrTitle"/>
          </p:nvPr>
        </p:nvSpPr>
        <p:spPr/>
        <p:txBody>
          <a:bodyPr vert="horz"/>
          <a:lstStyle/>
          <a:p>
            <a:r>
              <a:rPr lang="en-US" dirty="0"/>
              <a:t>Fellow and mentor nomination </a:t>
            </a:r>
            <a:br>
              <a:rPr lang="en-US" dirty="0"/>
            </a:br>
            <a:r>
              <a:rPr lang="en-US" dirty="0"/>
              <a:t>process</a:t>
            </a:r>
          </a:p>
        </p:txBody>
      </p:sp>
    </p:spTree>
    <p:extLst>
      <p:ext uri="{BB962C8B-B14F-4D97-AF65-F5344CB8AC3E}">
        <p14:creationId xmlns:p14="http://schemas.microsoft.com/office/powerpoint/2010/main" val="873372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FC11A60-4C27-260D-B84B-FD2803B4147A}"/>
              </a:ext>
            </a:extLst>
          </p:cNvPr>
          <p:cNvGraphicFramePr>
            <a:graphicFrameLocks noChangeAspect="1"/>
          </p:cNvGraphicFramePr>
          <p:nvPr>
            <p:custDataLst>
              <p:tags r:id="rId2"/>
            </p:custDataLst>
            <p:extLst>
              <p:ext uri="{D42A27DB-BD31-4B8C-83A1-F6EECF244321}">
                <p14:modId xmlns:p14="http://schemas.microsoft.com/office/powerpoint/2010/main" val="271337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06" imgH="608" progId="TCLayout.ActiveDocument.1">
                  <p:embed/>
                </p:oleObj>
              </mc:Choice>
              <mc:Fallback>
                <p:oleObj name="think-cell Slide" r:id="rId5" imgW="606" imgH="608" progId="TCLayout.ActiveDocument.1">
                  <p:embed/>
                  <p:pic>
                    <p:nvPicPr>
                      <p:cNvPr id="5" name="think-cell data - do not delete" hidden="1">
                        <a:extLst>
                          <a:ext uri="{FF2B5EF4-FFF2-40B4-BE49-F238E27FC236}">
                            <a16:creationId xmlns:a16="http://schemas.microsoft.com/office/drawing/2014/main" id="{4FC11A60-4C27-260D-B84B-FD2803B414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30000" y="622800"/>
            <a:ext cx="10933350" cy="664797"/>
          </a:xfrm>
        </p:spPr>
        <p:txBody>
          <a:bodyPr vert="horz"/>
          <a:lstStyle/>
          <a:p>
            <a:r>
              <a:rPr lang="en-US" dirty="0">
                <a:solidFill>
                  <a:srgbClr val="1C83C1"/>
                </a:solidFill>
              </a:rPr>
              <a:t>Snapshot academy | </a:t>
            </a:r>
            <a:r>
              <a:rPr lang="en-US" dirty="0"/>
              <a:t>The academy aims to strengthen the Health Union by building a pan-EU community of health policymakers</a:t>
            </a:r>
          </a:p>
        </p:txBody>
      </p:sp>
      <p:pic>
        <p:nvPicPr>
          <p:cNvPr id="12" name="Picture 11">
            <a:extLst>
              <a:ext uri="{FF2B5EF4-FFF2-40B4-BE49-F238E27FC236}">
                <a16:creationId xmlns:a16="http://schemas.microsoft.com/office/drawing/2014/main" id="{ED28C2A7-31BC-B758-EEC7-C90BC4383FA3}"/>
              </a:ext>
            </a:extLst>
          </p:cNvPr>
          <p:cNvPicPr>
            <a:picLocks noChangeAspect="1"/>
          </p:cNvPicPr>
          <p:nvPr/>
        </p:nvPicPr>
        <p:blipFill>
          <a:blip r:embed="rId7"/>
          <a:stretch>
            <a:fillRect/>
          </a:stretch>
        </p:blipFill>
        <p:spPr>
          <a:xfrm>
            <a:off x="1675341" y="6021043"/>
            <a:ext cx="906210" cy="509743"/>
          </a:xfrm>
          <a:prstGeom prst="rect">
            <a:avLst/>
          </a:prstGeom>
          <a:ln>
            <a:solidFill>
              <a:schemeClr val="bg1">
                <a:lumMod val="85000"/>
              </a:schemeClr>
            </a:solidFill>
          </a:ln>
        </p:spPr>
      </p:pic>
      <p:pic>
        <p:nvPicPr>
          <p:cNvPr id="3" name="Picture 2">
            <a:extLst>
              <a:ext uri="{FF2B5EF4-FFF2-40B4-BE49-F238E27FC236}">
                <a16:creationId xmlns:a16="http://schemas.microsoft.com/office/drawing/2014/main" id="{7DDD0F69-1D43-8129-9226-BEC9B83367EA}"/>
              </a:ext>
            </a:extLst>
          </p:cNvPr>
          <p:cNvPicPr>
            <a:picLocks noChangeAspect="1"/>
          </p:cNvPicPr>
          <p:nvPr/>
        </p:nvPicPr>
        <p:blipFill>
          <a:blip r:embed="rId8"/>
          <a:stretch>
            <a:fillRect/>
          </a:stretch>
        </p:blipFill>
        <p:spPr>
          <a:xfrm>
            <a:off x="1464323" y="6148372"/>
            <a:ext cx="996831" cy="560717"/>
          </a:xfrm>
          <a:prstGeom prst="rect">
            <a:avLst/>
          </a:prstGeom>
          <a:ln w="9525" cap="flat" cmpd="sng" algn="ctr">
            <a:solidFill>
              <a:srgbClr val="C5C6C8"/>
            </a:solidFill>
            <a:prstDash val="solid"/>
            <a:round/>
            <a:headEnd type="none" w="med" len="med"/>
            <a:tailEnd type="none" w="med" len="med"/>
          </a:ln>
        </p:spPr>
      </p:pic>
      <p:cxnSp>
        <p:nvCxnSpPr>
          <p:cNvPr id="33" name="Straight Connector 32">
            <a:extLst>
              <a:ext uri="{FF2B5EF4-FFF2-40B4-BE49-F238E27FC236}">
                <a16:creationId xmlns:a16="http://schemas.microsoft.com/office/drawing/2014/main" id="{F94E6DDC-7276-FED5-ACEE-2B469BAF1644}"/>
              </a:ext>
            </a:extLst>
          </p:cNvPr>
          <p:cNvCxnSpPr>
            <a:cxnSpLocks/>
          </p:cNvCxnSpPr>
          <p:nvPr/>
        </p:nvCxnSpPr>
        <p:spPr>
          <a:xfrm>
            <a:off x="680800" y="2068010"/>
            <a:ext cx="3053000"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4" name="ee4pHeader2">
            <a:extLst>
              <a:ext uri="{FF2B5EF4-FFF2-40B4-BE49-F238E27FC236}">
                <a16:creationId xmlns:a16="http://schemas.microsoft.com/office/drawing/2014/main" id="{C0E1A3DC-D53B-B75B-EFA9-FEE8EA808E68}"/>
              </a:ext>
            </a:extLst>
          </p:cNvPr>
          <p:cNvSpPr txBox="1"/>
          <p:nvPr/>
        </p:nvSpPr>
        <p:spPr>
          <a:xfrm>
            <a:off x="1455510" y="1679495"/>
            <a:ext cx="2278289" cy="287410"/>
          </a:xfrm>
          <a:prstGeom prst="rect">
            <a:avLst/>
          </a:prstGeom>
          <a:noFill/>
          <a:ln cap="rnd">
            <a:noFill/>
          </a:ln>
        </p:spPr>
        <p:txBody>
          <a:bodyPr vert="horz" wrap="square" lIns="0" tIns="0" rIns="0" bIns="0" rtlCol="0" anchor="b" anchorCtr="0">
            <a:noAutofit/>
          </a:bodyPr>
          <a:lstStyle/>
          <a:p>
            <a:pPr marL="0" lvl="3"/>
            <a:r>
              <a:rPr lang="en-US" sz="1600" b="1" dirty="0">
                <a:solidFill>
                  <a:schemeClr val="tx2"/>
                </a:solidFill>
                <a:latin typeface="Verdana" panose="020B0604030504040204" pitchFamily="34" charset="0"/>
              </a:rPr>
              <a:t>Objectives</a:t>
            </a:r>
          </a:p>
        </p:txBody>
      </p:sp>
      <p:cxnSp>
        <p:nvCxnSpPr>
          <p:cNvPr id="37" name="Straight Connector 36">
            <a:extLst>
              <a:ext uri="{FF2B5EF4-FFF2-40B4-BE49-F238E27FC236}">
                <a16:creationId xmlns:a16="http://schemas.microsoft.com/office/drawing/2014/main" id="{A9600E2D-B89F-331F-6818-4C052B86F66F}"/>
              </a:ext>
            </a:extLst>
          </p:cNvPr>
          <p:cNvCxnSpPr>
            <a:cxnSpLocks/>
          </p:cNvCxnSpPr>
          <p:nvPr/>
        </p:nvCxnSpPr>
        <p:spPr>
          <a:xfrm>
            <a:off x="8510350" y="2068010"/>
            <a:ext cx="3053000"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8" name="ee4pHeader2">
            <a:extLst>
              <a:ext uri="{FF2B5EF4-FFF2-40B4-BE49-F238E27FC236}">
                <a16:creationId xmlns:a16="http://schemas.microsoft.com/office/drawing/2014/main" id="{C6FEE319-2DC5-ADFD-080E-8C985DF0238B}"/>
              </a:ext>
            </a:extLst>
          </p:cNvPr>
          <p:cNvSpPr txBox="1"/>
          <p:nvPr/>
        </p:nvSpPr>
        <p:spPr>
          <a:xfrm>
            <a:off x="9285060" y="1679495"/>
            <a:ext cx="2278289" cy="287410"/>
          </a:xfrm>
          <a:prstGeom prst="rect">
            <a:avLst/>
          </a:prstGeom>
          <a:noFill/>
          <a:ln cap="rnd">
            <a:noFill/>
          </a:ln>
        </p:spPr>
        <p:txBody>
          <a:bodyPr vert="horz" wrap="square" lIns="0" tIns="0" rIns="0" bIns="0" rtlCol="0" anchor="b" anchorCtr="0">
            <a:noAutofit/>
          </a:bodyPr>
          <a:lstStyle/>
          <a:p>
            <a:pPr marL="0" lvl="3"/>
            <a:r>
              <a:rPr lang="en-US" sz="1600" b="1" dirty="0">
                <a:solidFill>
                  <a:schemeClr val="tx2"/>
                </a:solidFill>
                <a:latin typeface="Verdana" panose="020B0604030504040204" pitchFamily="34" charset="0"/>
              </a:rPr>
              <a:t>Structure</a:t>
            </a:r>
          </a:p>
        </p:txBody>
      </p:sp>
      <p:cxnSp>
        <p:nvCxnSpPr>
          <p:cNvPr id="39" name="Straight Connector 38">
            <a:extLst>
              <a:ext uri="{FF2B5EF4-FFF2-40B4-BE49-F238E27FC236}">
                <a16:creationId xmlns:a16="http://schemas.microsoft.com/office/drawing/2014/main" id="{CC359E7B-EC59-3295-25B4-4D6B255AF6EE}"/>
              </a:ext>
            </a:extLst>
          </p:cNvPr>
          <p:cNvCxnSpPr>
            <a:cxnSpLocks/>
          </p:cNvCxnSpPr>
          <p:nvPr/>
        </p:nvCxnSpPr>
        <p:spPr>
          <a:xfrm>
            <a:off x="4595575" y="2068010"/>
            <a:ext cx="3053000"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0" name="ee4pHeader2">
            <a:extLst>
              <a:ext uri="{FF2B5EF4-FFF2-40B4-BE49-F238E27FC236}">
                <a16:creationId xmlns:a16="http://schemas.microsoft.com/office/drawing/2014/main" id="{0FEC400B-361F-64FF-2BE0-8AC5521B559D}"/>
              </a:ext>
            </a:extLst>
          </p:cNvPr>
          <p:cNvSpPr txBox="1"/>
          <p:nvPr/>
        </p:nvSpPr>
        <p:spPr>
          <a:xfrm>
            <a:off x="5370285" y="1679495"/>
            <a:ext cx="2278289" cy="287410"/>
          </a:xfrm>
          <a:prstGeom prst="rect">
            <a:avLst/>
          </a:prstGeom>
          <a:noFill/>
          <a:ln cap="rnd">
            <a:noFill/>
          </a:ln>
        </p:spPr>
        <p:txBody>
          <a:bodyPr vert="horz" wrap="square" lIns="0" tIns="0" rIns="0" bIns="0" rtlCol="0" anchor="b" anchorCtr="0">
            <a:noAutofit/>
          </a:bodyPr>
          <a:lstStyle/>
          <a:p>
            <a:pPr marL="0" lvl="3"/>
            <a:r>
              <a:rPr lang="en-US" sz="1600" b="1" dirty="0">
                <a:solidFill>
                  <a:schemeClr val="tx2"/>
                </a:solidFill>
                <a:latin typeface="Verdana" panose="020B0604030504040204" pitchFamily="34" charset="0"/>
              </a:rPr>
              <a:t>Stakeholders</a:t>
            </a:r>
          </a:p>
        </p:txBody>
      </p:sp>
      <p:sp>
        <p:nvSpPr>
          <p:cNvPr id="41" name="Rectangle 40">
            <a:extLst>
              <a:ext uri="{FF2B5EF4-FFF2-40B4-BE49-F238E27FC236}">
                <a16:creationId xmlns:a16="http://schemas.microsoft.com/office/drawing/2014/main" id="{EB113525-035E-CF0D-2BEB-45B415E836B7}"/>
              </a:ext>
            </a:extLst>
          </p:cNvPr>
          <p:cNvSpPr/>
          <p:nvPr/>
        </p:nvSpPr>
        <p:spPr>
          <a:xfrm rot="5400000">
            <a:off x="-920268" y="3988525"/>
            <a:ext cx="3672000" cy="106645"/>
          </a:xfrm>
          <a:prstGeom prst="rect">
            <a:avLst/>
          </a:prstGeom>
          <a:gradFill flip="none" rotWithShape="1">
            <a:gsLst>
              <a:gs pos="0">
                <a:schemeClr val="accent1">
                  <a:lumMod val="40000"/>
                  <a:lumOff val="60000"/>
                </a:schemeClr>
              </a:gs>
              <a:gs pos="86000">
                <a:schemeClr val="tx2"/>
              </a:gs>
            </a:gsLst>
            <a:lin ang="10800000" scaled="1"/>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err="1">
              <a:solidFill>
                <a:srgbClr val="FFFFFF"/>
              </a:solidFill>
            </a:endParaRPr>
          </a:p>
        </p:txBody>
      </p:sp>
      <p:sp>
        <p:nvSpPr>
          <p:cNvPr id="42" name="ee4pContent2">
            <a:extLst>
              <a:ext uri="{FF2B5EF4-FFF2-40B4-BE49-F238E27FC236}">
                <a16:creationId xmlns:a16="http://schemas.microsoft.com/office/drawing/2014/main" id="{7E3CD5F0-15E0-5CAE-7437-CB35F379FBD4}"/>
              </a:ext>
            </a:extLst>
          </p:cNvPr>
          <p:cNvSpPr txBox="1"/>
          <p:nvPr/>
        </p:nvSpPr>
        <p:spPr>
          <a:xfrm>
            <a:off x="1166707" y="2296120"/>
            <a:ext cx="2567093" cy="68838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Further enable </a:t>
            </a:r>
            <a:r>
              <a:rPr lang="en-US" sz="1400" dirty="0"/>
              <a:t>experts to </a:t>
            </a:r>
            <a:r>
              <a:rPr lang="en-US" sz="1400" b="1" dirty="0"/>
              <a:t>navigate EU health policy </a:t>
            </a:r>
            <a:r>
              <a:rPr lang="en-US" sz="1400" dirty="0"/>
              <a:t>landscape</a:t>
            </a:r>
          </a:p>
        </p:txBody>
      </p:sp>
      <p:sp>
        <p:nvSpPr>
          <p:cNvPr id="43" name="ee4pContent2">
            <a:extLst>
              <a:ext uri="{FF2B5EF4-FFF2-40B4-BE49-F238E27FC236}">
                <a16:creationId xmlns:a16="http://schemas.microsoft.com/office/drawing/2014/main" id="{51F027AD-C3AD-D188-5FD1-ED25E7C0B160}"/>
              </a:ext>
            </a:extLst>
          </p:cNvPr>
          <p:cNvSpPr txBox="1"/>
          <p:nvPr/>
        </p:nvSpPr>
        <p:spPr>
          <a:xfrm>
            <a:off x="1166707" y="3255024"/>
            <a:ext cx="2567093" cy="68838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Proactively shape EU health policies</a:t>
            </a:r>
            <a:r>
              <a:rPr lang="en-US" sz="1400" dirty="0"/>
              <a:t> by </a:t>
            </a:r>
            <a:r>
              <a:rPr lang="en-US" sz="1400" dirty="0" err="1"/>
              <a:t>utilising</a:t>
            </a:r>
            <a:r>
              <a:rPr lang="en-US" sz="1400" dirty="0"/>
              <a:t> experts' new learning</a:t>
            </a:r>
          </a:p>
        </p:txBody>
      </p:sp>
      <p:sp>
        <p:nvSpPr>
          <p:cNvPr id="44" name="ee4pContent2">
            <a:extLst>
              <a:ext uri="{FF2B5EF4-FFF2-40B4-BE49-F238E27FC236}">
                <a16:creationId xmlns:a16="http://schemas.microsoft.com/office/drawing/2014/main" id="{A8618844-1072-E6AB-4627-7B758F21DD6B}"/>
              </a:ext>
            </a:extLst>
          </p:cNvPr>
          <p:cNvSpPr txBox="1"/>
          <p:nvPr/>
        </p:nvSpPr>
        <p:spPr>
          <a:xfrm>
            <a:off x="1166707" y="4213928"/>
            <a:ext cx="2567093" cy="68838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Informally engage with EU-wide network</a:t>
            </a:r>
            <a:r>
              <a:rPr lang="en-US" sz="1400" dirty="0"/>
              <a:t> on health (system) challenges</a:t>
            </a:r>
          </a:p>
        </p:txBody>
      </p:sp>
      <p:sp>
        <p:nvSpPr>
          <p:cNvPr id="45" name="ee4pContent2">
            <a:extLst>
              <a:ext uri="{FF2B5EF4-FFF2-40B4-BE49-F238E27FC236}">
                <a16:creationId xmlns:a16="http://schemas.microsoft.com/office/drawing/2014/main" id="{EAAEB269-EBB0-5DB8-A4BA-E56710CEA360}"/>
              </a:ext>
            </a:extLst>
          </p:cNvPr>
          <p:cNvSpPr txBox="1"/>
          <p:nvPr/>
        </p:nvSpPr>
        <p:spPr>
          <a:xfrm>
            <a:off x="1166707" y="5172833"/>
            <a:ext cx="2567093" cy="68838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Reliably sustain connections </a:t>
            </a:r>
            <a:r>
              <a:rPr lang="en-US" sz="1400" dirty="0"/>
              <a:t>beyond one-year academy</a:t>
            </a:r>
          </a:p>
        </p:txBody>
      </p:sp>
      <p:grpSp>
        <p:nvGrpSpPr>
          <p:cNvPr id="46" name="Group 45">
            <a:extLst>
              <a:ext uri="{FF2B5EF4-FFF2-40B4-BE49-F238E27FC236}">
                <a16:creationId xmlns:a16="http://schemas.microsoft.com/office/drawing/2014/main" id="{D43918F6-B2A7-F876-E248-92A9EA58EED5}"/>
              </a:ext>
            </a:extLst>
          </p:cNvPr>
          <p:cNvGrpSpPr>
            <a:grpSpLocks noChangeAspect="1"/>
          </p:cNvGrpSpPr>
          <p:nvPr/>
        </p:nvGrpSpPr>
        <p:grpSpPr>
          <a:xfrm>
            <a:off x="762276" y="2269902"/>
            <a:ext cx="306910" cy="306910"/>
            <a:chOff x="982662" y="1847850"/>
            <a:chExt cx="269875" cy="269875"/>
          </a:xfrm>
        </p:grpSpPr>
        <p:sp>
          <p:nvSpPr>
            <p:cNvPr id="47" name="Oval 50">
              <a:extLst>
                <a:ext uri="{FF2B5EF4-FFF2-40B4-BE49-F238E27FC236}">
                  <a16:creationId xmlns:a16="http://schemas.microsoft.com/office/drawing/2014/main" id="{87521D04-8103-0223-1543-42284D55637A}"/>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51">
              <a:extLst>
                <a:ext uri="{FF2B5EF4-FFF2-40B4-BE49-F238E27FC236}">
                  <a16:creationId xmlns:a16="http://schemas.microsoft.com/office/drawing/2014/main" id="{8A48402B-21D7-6074-75D9-F1C3513E7F75}"/>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9" name="Group 48">
            <a:extLst>
              <a:ext uri="{FF2B5EF4-FFF2-40B4-BE49-F238E27FC236}">
                <a16:creationId xmlns:a16="http://schemas.microsoft.com/office/drawing/2014/main" id="{11C56934-0768-A62B-D082-11D09705AAC0}"/>
              </a:ext>
            </a:extLst>
          </p:cNvPr>
          <p:cNvGrpSpPr>
            <a:grpSpLocks noChangeAspect="1"/>
          </p:cNvGrpSpPr>
          <p:nvPr/>
        </p:nvGrpSpPr>
        <p:grpSpPr>
          <a:xfrm>
            <a:off x="762276" y="3176588"/>
            <a:ext cx="306910" cy="306910"/>
            <a:chOff x="982662" y="1847850"/>
            <a:chExt cx="269875" cy="269875"/>
          </a:xfrm>
        </p:grpSpPr>
        <p:sp>
          <p:nvSpPr>
            <p:cNvPr id="50" name="Oval 50">
              <a:extLst>
                <a:ext uri="{FF2B5EF4-FFF2-40B4-BE49-F238E27FC236}">
                  <a16:creationId xmlns:a16="http://schemas.microsoft.com/office/drawing/2014/main" id="{83ADBCB5-9ED4-C7E6-8CC8-86C07F7A981F}"/>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1" name="Freeform 51">
              <a:extLst>
                <a:ext uri="{FF2B5EF4-FFF2-40B4-BE49-F238E27FC236}">
                  <a16:creationId xmlns:a16="http://schemas.microsoft.com/office/drawing/2014/main" id="{28139A75-3E4F-191F-32CB-F9E5C94A5E0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2" name="Group 51">
            <a:extLst>
              <a:ext uri="{FF2B5EF4-FFF2-40B4-BE49-F238E27FC236}">
                <a16:creationId xmlns:a16="http://schemas.microsoft.com/office/drawing/2014/main" id="{42BAABED-C267-55F5-6BEC-681718ACAD30}"/>
              </a:ext>
            </a:extLst>
          </p:cNvPr>
          <p:cNvGrpSpPr>
            <a:grpSpLocks noChangeAspect="1"/>
          </p:cNvGrpSpPr>
          <p:nvPr/>
        </p:nvGrpSpPr>
        <p:grpSpPr>
          <a:xfrm>
            <a:off x="762276" y="4145465"/>
            <a:ext cx="306910" cy="306910"/>
            <a:chOff x="982662" y="1847850"/>
            <a:chExt cx="269875" cy="269875"/>
          </a:xfrm>
        </p:grpSpPr>
        <p:sp>
          <p:nvSpPr>
            <p:cNvPr id="53" name="Oval 50">
              <a:extLst>
                <a:ext uri="{FF2B5EF4-FFF2-40B4-BE49-F238E27FC236}">
                  <a16:creationId xmlns:a16="http://schemas.microsoft.com/office/drawing/2014/main" id="{6E9545B4-3896-7931-FB70-E1ABEBB9B819}"/>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4" name="Freeform 51">
              <a:extLst>
                <a:ext uri="{FF2B5EF4-FFF2-40B4-BE49-F238E27FC236}">
                  <a16:creationId xmlns:a16="http://schemas.microsoft.com/office/drawing/2014/main" id="{9D9D4312-B6E7-C41E-C518-192CC5C2E2DA}"/>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5" name="Group 54">
            <a:extLst>
              <a:ext uri="{FF2B5EF4-FFF2-40B4-BE49-F238E27FC236}">
                <a16:creationId xmlns:a16="http://schemas.microsoft.com/office/drawing/2014/main" id="{9F11AEDA-459E-04B6-F339-BD2F0C8CB7F9}"/>
              </a:ext>
            </a:extLst>
          </p:cNvPr>
          <p:cNvGrpSpPr>
            <a:grpSpLocks noChangeAspect="1"/>
          </p:cNvGrpSpPr>
          <p:nvPr/>
        </p:nvGrpSpPr>
        <p:grpSpPr>
          <a:xfrm>
            <a:off x="762276" y="5133286"/>
            <a:ext cx="306910" cy="306910"/>
            <a:chOff x="982662" y="1847850"/>
            <a:chExt cx="269875" cy="269875"/>
          </a:xfrm>
        </p:grpSpPr>
        <p:sp>
          <p:nvSpPr>
            <p:cNvPr id="56" name="Oval 50">
              <a:extLst>
                <a:ext uri="{FF2B5EF4-FFF2-40B4-BE49-F238E27FC236}">
                  <a16:creationId xmlns:a16="http://schemas.microsoft.com/office/drawing/2014/main" id="{63A35375-7DF0-D641-7A9D-0B80A99F233F}"/>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7" name="Freeform 51">
              <a:extLst>
                <a:ext uri="{FF2B5EF4-FFF2-40B4-BE49-F238E27FC236}">
                  <a16:creationId xmlns:a16="http://schemas.microsoft.com/office/drawing/2014/main" id="{5A9E8F65-E0CF-D5A4-F819-0F8AC317E7F0}"/>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58" name="Rectangle 57">
            <a:extLst>
              <a:ext uri="{FF2B5EF4-FFF2-40B4-BE49-F238E27FC236}">
                <a16:creationId xmlns:a16="http://schemas.microsoft.com/office/drawing/2014/main" id="{1269274C-96FC-37DD-ACAF-82EE2479F065}"/>
              </a:ext>
            </a:extLst>
          </p:cNvPr>
          <p:cNvSpPr/>
          <p:nvPr/>
        </p:nvSpPr>
        <p:spPr>
          <a:xfrm rot="5400000">
            <a:off x="2913031" y="3988525"/>
            <a:ext cx="3672000" cy="106645"/>
          </a:xfrm>
          <a:prstGeom prst="rect">
            <a:avLst/>
          </a:prstGeom>
          <a:gradFill flip="none" rotWithShape="1">
            <a:gsLst>
              <a:gs pos="0">
                <a:schemeClr val="accent1">
                  <a:lumMod val="40000"/>
                  <a:lumOff val="60000"/>
                </a:schemeClr>
              </a:gs>
              <a:gs pos="86000">
                <a:schemeClr val="tx2"/>
              </a:gs>
            </a:gsLst>
            <a:lin ang="10800000" scaled="1"/>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err="1">
              <a:solidFill>
                <a:srgbClr val="FFFFFF"/>
              </a:solidFill>
            </a:endParaRPr>
          </a:p>
        </p:txBody>
      </p:sp>
      <p:sp>
        <p:nvSpPr>
          <p:cNvPr id="59" name="ee4pContent2">
            <a:extLst>
              <a:ext uri="{FF2B5EF4-FFF2-40B4-BE49-F238E27FC236}">
                <a16:creationId xmlns:a16="http://schemas.microsoft.com/office/drawing/2014/main" id="{2763F8C4-7608-B06B-B02C-1321621CE75B}"/>
              </a:ext>
            </a:extLst>
          </p:cNvPr>
          <p:cNvSpPr txBox="1"/>
          <p:nvPr/>
        </p:nvSpPr>
        <p:spPr>
          <a:xfrm>
            <a:off x="5000006" y="2296120"/>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27 fellows</a:t>
            </a:r>
            <a:r>
              <a:rPr lang="en-US" sz="1400" dirty="0"/>
              <a:t> from all Member States in 1</a:t>
            </a:r>
            <a:r>
              <a:rPr lang="en-US" sz="1400" baseline="30000" dirty="0"/>
              <a:t>st</a:t>
            </a:r>
            <a:r>
              <a:rPr lang="en-US" sz="1400" dirty="0"/>
              <a:t> cohort</a:t>
            </a:r>
          </a:p>
        </p:txBody>
      </p:sp>
      <p:sp>
        <p:nvSpPr>
          <p:cNvPr id="60" name="ee4pContent2">
            <a:extLst>
              <a:ext uri="{FF2B5EF4-FFF2-40B4-BE49-F238E27FC236}">
                <a16:creationId xmlns:a16="http://schemas.microsoft.com/office/drawing/2014/main" id="{DE00EABE-EB4D-5115-4877-A98E3948707E}"/>
              </a:ext>
            </a:extLst>
          </p:cNvPr>
          <p:cNvSpPr txBox="1"/>
          <p:nvPr/>
        </p:nvSpPr>
        <p:spPr>
          <a:xfrm>
            <a:off x="5000006" y="3061313"/>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27 mentors</a:t>
            </a:r>
            <a:r>
              <a:rPr lang="en-US" sz="1400" dirty="0"/>
              <a:t>, ideally from all Member States</a:t>
            </a:r>
          </a:p>
        </p:txBody>
      </p:sp>
      <p:sp>
        <p:nvSpPr>
          <p:cNvPr id="61" name="ee4pContent2">
            <a:extLst>
              <a:ext uri="{FF2B5EF4-FFF2-40B4-BE49-F238E27FC236}">
                <a16:creationId xmlns:a16="http://schemas.microsoft.com/office/drawing/2014/main" id="{333462B1-4791-823D-7695-FF5A3FF23BE4}"/>
              </a:ext>
            </a:extLst>
          </p:cNvPr>
          <p:cNvSpPr txBox="1"/>
          <p:nvPr/>
        </p:nvSpPr>
        <p:spPr>
          <a:xfrm>
            <a:off x="5000006" y="3826506"/>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Advisory Board </a:t>
            </a:r>
            <a:r>
              <a:rPr lang="en-US" sz="1400" dirty="0"/>
              <a:t>of EU health stakeholders </a:t>
            </a:r>
          </a:p>
        </p:txBody>
      </p:sp>
      <p:sp>
        <p:nvSpPr>
          <p:cNvPr id="62" name="ee4pContent2">
            <a:extLst>
              <a:ext uri="{FF2B5EF4-FFF2-40B4-BE49-F238E27FC236}">
                <a16:creationId xmlns:a16="http://schemas.microsoft.com/office/drawing/2014/main" id="{96C94C1B-0F79-97C1-EA7A-466F56AC6CF1}"/>
              </a:ext>
            </a:extLst>
          </p:cNvPr>
          <p:cNvSpPr txBox="1"/>
          <p:nvPr/>
        </p:nvSpPr>
        <p:spPr>
          <a:xfrm>
            <a:off x="5000006" y="4591699"/>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Broader EU health policy community</a:t>
            </a:r>
          </a:p>
        </p:txBody>
      </p:sp>
      <p:grpSp>
        <p:nvGrpSpPr>
          <p:cNvPr id="63" name="Group 62">
            <a:extLst>
              <a:ext uri="{FF2B5EF4-FFF2-40B4-BE49-F238E27FC236}">
                <a16:creationId xmlns:a16="http://schemas.microsoft.com/office/drawing/2014/main" id="{29F5610B-1F03-550E-007A-C31B026AD6ED}"/>
              </a:ext>
            </a:extLst>
          </p:cNvPr>
          <p:cNvGrpSpPr>
            <a:grpSpLocks noChangeAspect="1"/>
          </p:cNvGrpSpPr>
          <p:nvPr/>
        </p:nvGrpSpPr>
        <p:grpSpPr>
          <a:xfrm>
            <a:off x="4595575" y="2269902"/>
            <a:ext cx="306910" cy="306910"/>
            <a:chOff x="982662" y="1847850"/>
            <a:chExt cx="269875" cy="269875"/>
          </a:xfrm>
        </p:grpSpPr>
        <p:sp>
          <p:nvSpPr>
            <p:cNvPr id="64" name="Oval 50">
              <a:extLst>
                <a:ext uri="{FF2B5EF4-FFF2-40B4-BE49-F238E27FC236}">
                  <a16:creationId xmlns:a16="http://schemas.microsoft.com/office/drawing/2014/main" id="{3196DFDB-3734-07A9-3051-2123E9306F54}"/>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5" name="Freeform 51">
              <a:extLst>
                <a:ext uri="{FF2B5EF4-FFF2-40B4-BE49-F238E27FC236}">
                  <a16:creationId xmlns:a16="http://schemas.microsoft.com/office/drawing/2014/main" id="{E5A51D51-3FB4-60AC-7D0C-9F284AE54F8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6" name="Group 65">
            <a:extLst>
              <a:ext uri="{FF2B5EF4-FFF2-40B4-BE49-F238E27FC236}">
                <a16:creationId xmlns:a16="http://schemas.microsoft.com/office/drawing/2014/main" id="{8CA52029-68EA-45E4-1022-AA29715B9E75}"/>
              </a:ext>
            </a:extLst>
          </p:cNvPr>
          <p:cNvGrpSpPr>
            <a:grpSpLocks noChangeAspect="1"/>
          </p:cNvGrpSpPr>
          <p:nvPr/>
        </p:nvGrpSpPr>
        <p:grpSpPr>
          <a:xfrm>
            <a:off x="4595575" y="3034486"/>
            <a:ext cx="306910" cy="306910"/>
            <a:chOff x="982662" y="1847850"/>
            <a:chExt cx="269875" cy="269875"/>
          </a:xfrm>
        </p:grpSpPr>
        <p:sp>
          <p:nvSpPr>
            <p:cNvPr id="67" name="Oval 50">
              <a:extLst>
                <a:ext uri="{FF2B5EF4-FFF2-40B4-BE49-F238E27FC236}">
                  <a16:creationId xmlns:a16="http://schemas.microsoft.com/office/drawing/2014/main" id="{E6CE094B-C0CC-C9F8-2884-88B0CE30621E}"/>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8" name="Freeform 51">
              <a:extLst>
                <a:ext uri="{FF2B5EF4-FFF2-40B4-BE49-F238E27FC236}">
                  <a16:creationId xmlns:a16="http://schemas.microsoft.com/office/drawing/2014/main" id="{5CD2D3DD-1D9F-E648-BB35-B9827443F55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9" name="Group 68">
            <a:extLst>
              <a:ext uri="{FF2B5EF4-FFF2-40B4-BE49-F238E27FC236}">
                <a16:creationId xmlns:a16="http://schemas.microsoft.com/office/drawing/2014/main" id="{B8659C98-5E92-1A87-705A-3F8BAC8862CB}"/>
              </a:ext>
            </a:extLst>
          </p:cNvPr>
          <p:cNvGrpSpPr>
            <a:grpSpLocks noChangeAspect="1"/>
          </p:cNvGrpSpPr>
          <p:nvPr/>
        </p:nvGrpSpPr>
        <p:grpSpPr>
          <a:xfrm>
            <a:off x="4595575" y="3799070"/>
            <a:ext cx="306910" cy="306910"/>
            <a:chOff x="982662" y="1847850"/>
            <a:chExt cx="269875" cy="269875"/>
          </a:xfrm>
        </p:grpSpPr>
        <p:sp>
          <p:nvSpPr>
            <p:cNvPr id="70" name="Oval 50">
              <a:extLst>
                <a:ext uri="{FF2B5EF4-FFF2-40B4-BE49-F238E27FC236}">
                  <a16:creationId xmlns:a16="http://schemas.microsoft.com/office/drawing/2014/main" id="{44A37B21-A97E-6B0A-E32E-D2A593A0D13E}"/>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1" name="Freeform 51">
              <a:extLst>
                <a:ext uri="{FF2B5EF4-FFF2-40B4-BE49-F238E27FC236}">
                  <a16:creationId xmlns:a16="http://schemas.microsoft.com/office/drawing/2014/main" id="{B60817B0-4C84-5821-1391-EF35E1A2F19F}"/>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2" name="Group 71">
            <a:extLst>
              <a:ext uri="{FF2B5EF4-FFF2-40B4-BE49-F238E27FC236}">
                <a16:creationId xmlns:a16="http://schemas.microsoft.com/office/drawing/2014/main" id="{175AEBC1-3C7D-03CE-E035-C8D7FBF66E03}"/>
              </a:ext>
            </a:extLst>
          </p:cNvPr>
          <p:cNvGrpSpPr>
            <a:grpSpLocks noChangeAspect="1"/>
          </p:cNvGrpSpPr>
          <p:nvPr/>
        </p:nvGrpSpPr>
        <p:grpSpPr>
          <a:xfrm>
            <a:off x="4595575" y="4563654"/>
            <a:ext cx="306910" cy="306910"/>
            <a:chOff x="982662" y="1847850"/>
            <a:chExt cx="269875" cy="269875"/>
          </a:xfrm>
        </p:grpSpPr>
        <p:sp>
          <p:nvSpPr>
            <p:cNvPr id="73" name="Oval 50">
              <a:extLst>
                <a:ext uri="{FF2B5EF4-FFF2-40B4-BE49-F238E27FC236}">
                  <a16:creationId xmlns:a16="http://schemas.microsoft.com/office/drawing/2014/main" id="{2A05C060-DA47-E094-2F7A-815F3B181035}"/>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4" name="Freeform 51">
              <a:extLst>
                <a:ext uri="{FF2B5EF4-FFF2-40B4-BE49-F238E27FC236}">
                  <a16:creationId xmlns:a16="http://schemas.microsoft.com/office/drawing/2014/main" id="{42C8166F-086E-D76A-E13D-0C973584336F}"/>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75" name="ee4pContent2">
            <a:extLst>
              <a:ext uri="{FF2B5EF4-FFF2-40B4-BE49-F238E27FC236}">
                <a16:creationId xmlns:a16="http://schemas.microsoft.com/office/drawing/2014/main" id="{B88EAFD4-9951-6719-C472-3A1244A0DA01}"/>
              </a:ext>
            </a:extLst>
          </p:cNvPr>
          <p:cNvSpPr txBox="1"/>
          <p:nvPr/>
        </p:nvSpPr>
        <p:spPr>
          <a:xfrm>
            <a:off x="5000006" y="5356892"/>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Academy enabling structure </a:t>
            </a:r>
          </a:p>
        </p:txBody>
      </p:sp>
      <p:sp>
        <p:nvSpPr>
          <p:cNvPr id="76" name="Rectangle 75">
            <a:extLst>
              <a:ext uri="{FF2B5EF4-FFF2-40B4-BE49-F238E27FC236}">
                <a16:creationId xmlns:a16="http://schemas.microsoft.com/office/drawing/2014/main" id="{3B8A8260-D5AC-B804-DB1B-D3C755C4CFCA}"/>
              </a:ext>
            </a:extLst>
          </p:cNvPr>
          <p:cNvSpPr/>
          <p:nvPr/>
        </p:nvSpPr>
        <p:spPr>
          <a:xfrm rot="5400000">
            <a:off x="6902656" y="3988525"/>
            <a:ext cx="3672000" cy="106645"/>
          </a:xfrm>
          <a:prstGeom prst="rect">
            <a:avLst/>
          </a:prstGeom>
          <a:gradFill flip="none" rotWithShape="1">
            <a:gsLst>
              <a:gs pos="0">
                <a:schemeClr val="accent1">
                  <a:lumMod val="40000"/>
                  <a:lumOff val="60000"/>
                </a:schemeClr>
              </a:gs>
              <a:gs pos="86000">
                <a:schemeClr val="tx2"/>
              </a:gs>
            </a:gsLst>
            <a:lin ang="10800000" scaled="1"/>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err="1">
              <a:solidFill>
                <a:srgbClr val="FFFFFF"/>
              </a:solidFill>
            </a:endParaRPr>
          </a:p>
        </p:txBody>
      </p:sp>
      <p:sp>
        <p:nvSpPr>
          <p:cNvPr id="77" name="ee4pContent2">
            <a:extLst>
              <a:ext uri="{FF2B5EF4-FFF2-40B4-BE49-F238E27FC236}">
                <a16:creationId xmlns:a16="http://schemas.microsoft.com/office/drawing/2014/main" id="{DFE27BEF-598C-3CA7-4728-160E18567302}"/>
              </a:ext>
            </a:extLst>
          </p:cNvPr>
          <p:cNvSpPr txBox="1"/>
          <p:nvPr/>
        </p:nvSpPr>
        <p:spPr>
          <a:xfrm>
            <a:off x="8989631" y="2296120"/>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dirty="0"/>
              <a:t>Face-to-face and virtual </a:t>
            </a:r>
            <a:r>
              <a:rPr lang="en-US" sz="1400" b="1" dirty="0"/>
              <a:t>training workshops</a:t>
            </a:r>
          </a:p>
        </p:txBody>
      </p:sp>
      <p:sp>
        <p:nvSpPr>
          <p:cNvPr id="78" name="ee4pContent2">
            <a:extLst>
              <a:ext uri="{FF2B5EF4-FFF2-40B4-BE49-F238E27FC236}">
                <a16:creationId xmlns:a16="http://schemas.microsoft.com/office/drawing/2014/main" id="{DD1075AD-FD59-F8BE-9709-717EA4679FF5}"/>
              </a:ext>
            </a:extLst>
          </p:cNvPr>
          <p:cNvSpPr txBox="1"/>
          <p:nvPr/>
        </p:nvSpPr>
        <p:spPr>
          <a:xfrm>
            <a:off x="8989631" y="2907158"/>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dirty="0"/>
              <a:t>Joint </a:t>
            </a:r>
            <a:r>
              <a:rPr lang="en-US" sz="1400" b="1" dirty="0"/>
              <a:t>EU health policy projects</a:t>
            </a:r>
            <a:r>
              <a:rPr lang="en-US" sz="1400" dirty="0"/>
              <a:t> as group work</a:t>
            </a:r>
          </a:p>
        </p:txBody>
      </p:sp>
      <p:sp>
        <p:nvSpPr>
          <p:cNvPr id="79" name="ee4pContent2">
            <a:extLst>
              <a:ext uri="{FF2B5EF4-FFF2-40B4-BE49-F238E27FC236}">
                <a16:creationId xmlns:a16="http://schemas.microsoft.com/office/drawing/2014/main" id="{F73340A1-4EE7-4ACA-1853-17907F7C4C06}"/>
              </a:ext>
            </a:extLst>
          </p:cNvPr>
          <p:cNvSpPr txBox="1"/>
          <p:nvPr/>
        </p:nvSpPr>
        <p:spPr>
          <a:xfrm>
            <a:off x="8989631" y="3518196"/>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Community building </a:t>
            </a:r>
            <a:r>
              <a:rPr lang="en-US" sz="1400" dirty="0"/>
              <a:t>via learning &amp; online platform </a:t>
            </a:r>
          </a:p>
        </p:txBody>
      </p:sp>
      <p:sp>
        <p:nvSpPr>
          <p:cNvPr id="80" name="ee4pContent2">
            <a:extLst>
              <a:ext uri="{FF2B5EF4-FFF2-40B4-BE49-F238E27FC236}">
                <a16:creationId xmlns:a16="http://schemas.microsoft.com/office/drawing/2014/main" id="{31DB5365-D7C0-AD07-4A40-131222CCF512}"/>
              </a:ext>
            </a:extLst>
          </p:cNvPr>
          <p:cNvSpPr txBox="1"/>
          <p:nvPr/>
        </p:nvSpPr>
        <p:spPr>
          <a:xfrm>
            <a:off x="8989631" y="4129234"/>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Ongoing mentoring </a:t>
            </a:r>
            <a:r>
              <a:rPr lang="en-US" sz="1400" dirty="0"/>
              <a:t>through dedicated support</a:t>
            </a:r>
          </a:p>
        </p:txBody>
      </p:sp>
      <p:grpSp>
        <p:nvGrpSpPr>
          <p:cNvPr id="81" name="Group 80">
            <a:extLst>
              <a:ext uri="{FF2B5EF4-FFF2-40B4-BE49-F238E27FC236}">
                <a16:creationId xmlns:a16="http://schemas.microsoft.com/office/drawing/2014/main" id="{6F93F83F-B89F-0086-A64F-DDE125CF3E3C}"/>
              </a:ext>
            </a:extLst>
          </p:cNvPr>
          <p:cNvGrpSpPr>
            <a:grpSpLocks noChangeAspect="1"/>
          </p:cNvGrpSpPr>
          <p:nvPr/>
        </p:nvGrpSpPr>
        <p:grpSpPr>
          <a:xfrm>
            <a:off x="8585200" y="2269902"/>
            <a:ext cx="306910" cy="306910"/>
            <a:chOff x="982662" y="1847850"/>
            <a:chExt cx="269875" cy="269875"/>
          </a:xfrm>
        </p:grpSpPr>
        <p:sp>
          <p:nvSpPr>
            <p:cNvPr id="82" name="Oval 50">
              <a:extLst>
                <a:ext uri="{FF2B5EF4-FFF2-40B4-BE49-F238E27FC236}">
                  <a16:creationId xmlns:a16="http://schemas.microsoft.com/office/drawing/2014/main" id="{F45DC22E-4D27-09CB-9964-3E9D841F6F34}"/>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3" name="Freeform 51">
              <a:extLst>
                <a:ext uri="{FF2B5EF4-FFF2-40B4-BE49-F238E27FC236}">
                  <a16:creationId xmlns:a16="http://schemas.microsoft.com/office/drawing/2014/main" id="{95A45A4C-E05C-C988-D37B-35520D070E7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4" name="Group 83">
            <a:extLst>
              <a:ext uri="{FF2B5EF4-FFF2-40B4-BE49-F238E27FC236}">
                <a16:creationId xmlns:a16="http://schemas.microsoft.com/office/drawing/2014/main" id="{06C746C7-BD08-95A5-0BF6-692326956F46}"/>
              </a:ext>
            </a:extLst>
          </p:cNvPr>
          <p:cNvGrpSpPr>
            <a:grpSpLocks noChangeAspect="1"/>
          </p:cNvGrpSpPr>
          <p:nvPr/>
        </p:nvGrpSpPr>
        <p:grpSpPr>
          <a:xfrm>
            <a:off x="8585200" y="2873059"/>
            <a:ext cx="306910" cy="306910"/>
            <a:chOff x="982662" y="1847850"/>
            <a:chExt cx="269875" cy="269875"/>
          </a:xfrm>
        </p:grpSpPr>
        <p:sp>
          <p:nvSpPr>
            <p:cNvPr id="85" name="Oval 50">
              <a:extLst>
                <a:ext uri="{FF2B5EF4-FFF2-40B4-BE49-F238E27FC236}">
                  <a16:creationId xmlns:a16="http://schemas.microsoft.com/office/drawing/2014/main" id="{A35E655C-F8B7-851A-EFDE-FBE17D008C17}"/>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6" name="Freeform 51">
              <a:extLst>
                <a:ext uri="{FF2B5EF4-FFF2-40B4-BE49-F238E27FC236}">
                  <a16:creationId xmlns:a16="http://schemas.microsoft.com/office/drawing/2014/main" id="{355AF919-8837-8F31-BA66-DF2C4BE8831B}"/>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7" name="Group 86">
            <a:extLst>
              <a:ext uri="{FF2B5EF4-FFF2-40B4-BE49-F238E27FC236}">
                <a16:creationId xmlns:a16="http://schemas.microsoft.com/office/drawing/2014/main" id="{DACC28F8-D956-AAE9-503D-082557167B9C}"/>
              </a:ext>
            </a:extLst>
          </p:cNvPr>
          <p:cNvGrpSpPr>
            <a:grpSpLocks noChangeAspect="1"/>
          </p:cNvGrpSpPr>
          <p:nvPr/>
        </p:nvGrpSpPr>
        <p:grpSpPr>
          <a:xfrm>
            <a:off x="8585200" y="4079373"/>
            <a:ext cx="306910" cy="306910"/>
            <a:chOff x="982662" y="1847850"/>
            <a:chExt cx="269875" cy="269875"/>
          </a:xfrm>
        </p:grpSpPr>
        <p:sp>
          <p:nvSpPr>
            <p:cNvPr id="88" name="Oval 50">
              <a:extLst>
                <a:ext uri="{FF2B5EF4-FFF2-40B4-BE49-F238E27FC236}">
                  <a16:creationId xmlns:a16="http://schemas.microsoft.com/office/drawing/2014/main" id="{FA0A0D2A-3031-65BA-F56F-BF41A3932B97}"/>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9" name="Freeform 51">
              <a:extLst>
                <a:ext uri="{FF2B5EF4-FFF2-40B4-BE49-F238E27FC236}">
                  <a16:creationId xmlns:a16="http://schemas.microsoft.com/office/drawing/2014/main" id="{B8AFA7BF-DC00-B36A-7DE1-52F5700213B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90" name="Group 89">
            <a:extLst>
              <a:ext uri="{FF2B5EF4-FFF2-40B4-BE49-F238E27FC236}">
                <a16:creationId xmlns:a16="http://schemas.microsoft.com/office/drawing/2014/main" id="{F06F9D4F-A640-DFF3-884A-C8F027DFF3E3}"/>
              </a:ext>
            </a:extLst>
          </p:cNvPr>
          <p:cNvGrpSpPr>
            <a:grpSpLocks noChangeAspect="1"/>
          </p:cNvGrpSpPr>
          <p:nvPr/>
        </p:nvGrpSpPr>
        <p:grpSpPr>
          <a:xfrm>
            <a:off x="8585200" y="5285686"/>
            <a:ext cx="306910" cy="306910"/>
            <a:chOff x="982662" y="1847850"/>
            <a:chExt cx="269875" cy="269875"/>
          </a:xfrm>
        </p:grpSpPr>
        <p:sp>
          <p:nvSpPr>
            <p:cNvPr id="91" name="Oval 50">
              <a:extLst>
                <a:ext uri="{FF2B5EF4-FFF2-40B4-BE49-F238E27FC236}">
                  <a16:creationId xmlns:a16="http://schemas.microsoft.com/office/drawing/2014/main" id="{7C41DDF9-C9CB-2E96-F115-C1BBC243A482}"/>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2" name="Freeform 51">
              <a:extLst>
                <a:ext uri="{FF2B5EF4-FFF2-40B4-BE49-F238E27FC236}">
                  <a16:creationId xmlns:a16="http://schemas.microsoft.com/office/drawing/2014/main" id="{5FB1F055-7A08-51A2-4DAC-A6EE68A4FE1B}"/>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93" name="ee4pContent2">
            <a:extLst>
              <a:ext uri="{FF2B5EF4-FFF2-40B4-BE49-F238E27FC236}">
                <a16:creationId xmlns:a16="http://schemas.microsoft.com/office/drawing/2014/main" id="{5AD1CE01-DACA-9A02-53E7-D0AD089C0050}"/>
              </a:ext>
            </a:extLst>
          </p:cNvPr>
          <p:cNvSpPr txBox="1"/>
          <p:nvPr/>
        </p:nvSpPr>
        <p:spPr>
          <a:xfrm>
            <a:off x="8989630" y="4740272"/>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b="1" dirty="0"/>
              <a:t>Annual forum </a:t>
            </a:r>
            <a:r>
              <a:rPr lang="en-US" sz="1400" dirty="0"/>
              <a:t>as closing event for reflection</a:t>
            </a:r>
          </a:p>
        </p:txBody>
      </p:sp>
      <p:sp>
        <p:nvSpPr>
          <p:cNvPr id="94" name="ee4pContent2">
            <a:extLst>
              <a:ext uri="{FF2B5EF4-FFF2-40B4-BE49-F238E27FC236}">
                <a16:creationId xmlns:a16="http://schemas.microsoft.com/office/drawing/2014/main" id="{CBDC31A1-382B-1ACA-532B-98C43A5017B7}"/>
              </a:ext>
            </a:extLst>
          </p:cNvPr>
          <p:cNvSpPr txBox="1"/>
          <p:nvPr/>
        </p:nvSpPr>
        <p:spPr>
          <a:xfrm>
            <a:off x="8989630" y="5351312"/>
            <a:ext cx="2567093" cy="4914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400" dirty="0"/>
              <a:t>Individual and joint </a:t>
            </a:r>
            <a:r>
              <a:rPr lang="en-US" sz="1400" b="1" dirty="0"/>
              <a:t>reflection </a:t>
            </a:r>
          </a:p>
        </p:txBody>
      </p:sp>
      <p:grpSp>
        <p:nvGrpSpPr>
          <p:cNvPr id="95" name="Group 94">
            <a:extLst>
              <a:ext uri="{FF2B5EF4-FFF2-40B4-BE49-F238E27FC236}">
                <a16:creationId xmlns:a16="http://schemas.microsoft.com/office/drawing/2014/main" id="{D51BD7A2-F6CA-FC70-62F2-ECB543D3B2CD}"/>
              </a:ext>
            </a:extLst>
          </p:cNvPr>
          <p:cNvGrpSpPr>
            <a:grpSpLocks noChangeAspect="1"/>
          </p:cNvGrpSpPr>
          <p:nvPr/>
        </p:nvGrpSpPr>
        <p:grpSpPr>
          <a:xfrm>
            <a:off x="4595575" y="5328239"/>
            <a:ext cx="306910" cy="306910"/>
            <a:chOff x="982662" y="1847850"/>
            <a:chExt cx="269875" cy="269875"/>
          </a:xfrm>
        </p:grpSpPr>
        <p:sp>
          <p:nvSpPr>
            <p:cNvPr id="96" name="Oval 50">
              <a:extLst>
                <a:ext uri="{FF2B5EF4-FFF2-40B4-BE49-F238E27FC236}">
                  <a16:creationId xmlns:a16="http://schemas.microsoft.com/office/drawing/2014/main" id="{26B98589-4E6A-17C5-4C97-E0B5C4971926}"/>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7" name="Freeform 51">
              <a:extLst>
                <a:ext uri="{FF2B5EF4-FFF2-40B4-BE49-F238E27FC236}">
                  <a16:creationId xmlns:a16="http://schemas.microsoft.com/office/drawing/2014/main" id="{6492B03E-4EE2-73BE-8899-46E6EE13EDB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98" name="Group 97">
            <a:extLst>
              <a:ext uri="{FF2B5EF4-FFF2-40B4-BE49-F238E27FC236}">
                <a16:creationId xmlns:a16="http://schemas.microsoft.com/office/drawing/2014/main" id="{5B729F41-6FBC-FE2B-F79C-41E48EEBEA87}"/>
              </a:ext>
            </a:extLst>
          </p:cNvPr>
          <p:cNvGrpSpPr>
            <a:grpSpLocks noChangeAspect="1"/>
          </p:cNvGrpSpPr>
          <p:nvPr/>
        </p:nvGrpSpPr>
        <p:grpSpPr>
          <a:xfrm>
            <a:off x="8585200" y="4682530"/>
            <a:ext cx="306910" cy="306910"/>
            <a:chOff x="982662" y="1847850"/>
            <a:chExt cx="269875" cy="269875"/>
          </a:xfrm>
        </p:grpSpPr>
        <p:sp>
          <p:nvSpPr>
            <p:cNvPr id="99" name="Oval 50">
              <a:extLst>
                <a:ext uri="{FF2B5EF4-FFF2-40B4-BE49-F238E27FC236}">
                  <a16:creationId xmlns:a16="http://schemas.microsoft.com/office/drawing/2014/main" id="{14A1F496-B0AA-84CA-FDA7-1F8095CF6821}"/>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0" name="Freeform 51">
              <a:extLst>
                <a:ext uri="{FF2B5EF4-FFF2-40B4-BE49-F238E27FC236}">
                  <a16:creationId xmlns:a16="http://schemas.microsoft.com/office/drawing/2014/main" id="{D92A524A-7B3F-3F2C-0559-981F03DFF80A}"/>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01" name="Group 100">
            <a:extLst>
              <a:ext uri="{FF2B5EF4-FFF2-40B4-BE49-F238E27FC236}">
                <a16:creationId xmlns:a16="http://schemas.microsoft.com/office/drawing/2014/main" id="{89EC6B32-E7FF-54B8-52DD-8964D2F20254}"/>
              </a:ext>
            </a:extLst>
          </p:cNvPr>
          <p:cNvGrpSpPr>
            <a:grpSpLocks noChangeAspect="1"/>
          </p:cNvGrpSpPr>
          <p:nvPr/>
        </p:nvGrpSpPr>
        <p:grpSpPr>
          <a:xfrm>
            <a:off x="8585200" y="3476216"/>
            <a:ext cx="306910" cy="306910"/>
            <a:chOff x="982662" y="1847850"/>
            <a:chExt cx="269875" cy="269875"/>
          </a:xfrm>
        </p:grpSpPr>
        <p:sp>
          <p:nvSpPr>
            <p:cNvPr id="102" name="Oval 50">
              <a:extLst>
                <a:ext uri="{FF2B5EF4-FFF2-40B4-BE49-F238E27FC236}">
                  <a16:creationId xmlns:a16="http://schemas.microsoft.com/office/drawing/2014/main" id="{DF8A548D-0338-3B80-4786-46C402A92119}"/>
                </a:ext>
              </a:extLst>
            </p:cNvPr>
            <p:cNvSpPr>
              <a:spLocks noChangeArrowheads="1"/>
            </p:cNvSpPr>
            <p:nvPr/>
          </p:nvSpPr>
          <p:spPr bwMode="auto">
            <a:xfrm>
              <a:off x="982662" y="1847850"/>
              <a:ext cx="269875" cy="269875"/>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3" name="Freeform 51">
              <a:extLst>
                <a:ext uri="{FF2B5EF4-FFF2-40B4-BE49-F238E27FC236}">
                  <a16:creationId xmlns:a16="http://schemas.microsoft.com/office/drawing/2014/main" id="{CF28133E-620B-9231-0F28-8E344BE8A74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04" name="bcgIcons_Target ">
            <a:extLst>
              <a:ext uri="{FF2B5EF4-FFF2-40B4-BE49-F238E27FC236}">
                <a16:creationId xmlns:a16="http://schemas.microsoft.com/office/drawing/2014/main" id="{CA7A1C9C-99E2-51B5-8DA1-00D608642496}"/>
              </a:ext>
            </a:extLst>
          </p:cNvPr>
          <p:cNvGrpSpPr>
            <a:grpSpLocks noChangeAspect="1"/>
          </p:cNvGrpSpPr>
          <p:nvPr/>
        </p:nvGrpSpPr>
        <p:grpSpPr bwMode="auto">
          <a:xfrm>
            <a:off x="669117" y="1514959"/>
            <a:ext cx="576351" cy="576885"/>
            <a:chOff x="1682" y="0"/>
            <a:chExt cx="4316" cy="4320"/>
          </a:xfrm>
        </p:grpSpPr>
        <p:sp>
          <p:nvSpPr>
            <p:cNvPr id="105" name="AutoShape 23">
              <a:extLst>
                <a:ext uri="{FF2B5EF4-FFF2-40B4-BE49-F238E27FC236}">
                  <a16:creationId xmlns:a16="http://schemas.microsoft.com/office/drawing/2014/main" id="{91CF6886-E209-0E36-C891-4DEBE549DC5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5">
              <a:extLst>
                <a:ext uri="{FF2B5EF4-FFF2-40B4-BE49-F238E27FC236}">
                  <a16:creationId xmlns:a16="http://schemas.microsoft.com/office/drawing/2014/main" id="{6D40C98E-5539-1F46-B97A-9653D4D884F3}"/>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6">
              <a:extLst>
                <a:ext uri="{FF2B5EF4-FFF2-40B4-BE49-F238E27FC236}">
                  <a16:creationId xmlns:a16="http://schemas.microsoft.com/office/drawing/2014/main" id="{83B6D93C-D20F-2765-DAF6-A655AAD57BDE}"/>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bcgBugs_Large Group Meeting ">
            <a:extLst>
              <a:ext uri="{FF2B5EF4-FFF2-40B4-BE49-F238E27FC236}">
                <a16:creationId xmlns:a16="http://schemas.microsoft.com/office/drawing/2014/main" id="{94F9DE32-0EB8-2865-7BF6-87D45CFC4BC5}"/>
              </a:ext>
            </a:extLst>
          </p:cNvPr>
          <p:cNvGrpSpPr>
            <a:grpSpLocks noChangeAspect="1"/>
          </p:cNvGrpSpPr>
          <p:nvPr/>
        </p:nvGrpSpPr>
        <p:grpSpPr bwMode="auto">
          <a:xfrm>
            <a:off x="4701024" y="1543045"/>
            <a:ext cx="553212" cy="553212"/>
            <a:chOff x="2652" y="972"/>
            <a:chExt cx="2376" cy="2376"/>
          </a:xfrm>
        </p:grpSpPr>
        <p:sp>
          <p:nvSpPr>
            <p:cNvPr id="109" name="AutoShape 3">
              <a:extLst>
                <a:ext uri="{FF2B5EF4-FFF2-40B4-BE49-F238E27FC236}">
                  <a16:creationId xmlns:a16="http://schemas.microsoft.com/office/drawing/2014/main" id="{0F5E914E-BBBA-4FCF-5AFB-A1A6F86AAC1F}"/>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
              <a:extLst>
                <a:ext uri="{FF2B5EF4-FFF2-40B4-BE49-F238E27FC236}">
                  <a16:creationId xmlns:a16="http://schemas.microsoft.com/office/drawing/2014/main" id="{EA153520-3C52-1EFF-9B17-31C285C7E5EE}"/>
                </a:ext>
              </a:extLst>
            </p:cNvPr>
            <p:cNvSpPr>
              <a:spLocks noEditPoints="1"/>
            </p:cNvSpPr>
            <p:nvPr/>
          </p:nvSpPr>
          <p:spPr bwMode="auto">
            <a:xfrm>
              <a:off x="2800" y="1747"/>
              <a:ext cx="2083" cy="828"/>
            </a:xfrm>
            <a:custGeom>
              <a:avLst/>
              <a:gdLst>
                <a:gd name="T0" fmla="*/ 489 w 876"/>
                <a:gd name="T1" fmla="*/ 53 h 348"/>
                <a:gd name="T2" fmla="*/ 505 w 876"/>
                <a:gd name="T3" fmla="*/ 70 h 348"/>
                <a:gd name="T4" fmla="*/ 377 w 876"/>
                <a:gd name="T5" fmla="*/ 103 h 348"/>
                <a:gd name="T6" fmla="*/ 687 w 876"/>
                <a:gd name="T7" fmla="*/ 192 h 348"/>
                <a:gd name="T8" fmla="*/ 639 w 876"/>
                <a:gd name="T9" fmla="*/ 225 h 348"/>
                <a:gd name="T10" fmla="*/ 685 w 876"/>
                <a:gd name="T11" fmla="*/ 251 h 348"/>
                <a:gd name="T12" fmla="*/ 770 w 876"/>
                <a:gd name="T13" fmla="*/ 191 h 348"/>
                <a:gd name="T14" fmla="*/ 348 w 876"/>
                <a:gd name="T15" fmla="*/ 223 h 348"/>
                <a:gd name="T16" fmla="*/ 337 w 876"/>
                <a:gd name="T17" fmla="*/ 241 h 348"/>
                <a:gd name="T18" fmla="*/ 394 w 876"/>
                <a:gd name="T19" fmla="*/ 191 h 348"/>
                <a:gd name="T20" fmla="*/ 437 w 876"/>
                <a:gd name="T21" fmla="*/ 199 h 348"/>
                <a:gd name="T22" fmla="*/ 430 w 876"/>
                <a:gd name="T23" fmla="*/ 217 h 348"/>
                <a:gd name="T24" fmla="*/ 442 w 876"/>
                <a:gd name="T25" fmla="*/ 219 h 348"/>
                <a:gd name="T26" fmla="*/ 504 w 876"/>
                <a:gd name="T27" fmla="*/ 193 h 348"/>
                <a:gd name="T28" fmla="*/ 480 w 876"/>
                <a:gd name="T29" fmla="*/ 252 h 348"/>
                <a:gd name="T30" fmla="*/ 524 w 876"/>
                <a:gd name="T31" fmla="*/ 222 h 348"/>
                <a:gd name="T32" fmla="*/ 687 w 876"/>
                <a:gd name="T33" fmla="*/ 168 h 348"/>
                <a:gd name="T34" fmla="*/ 665 w 876"/>
                <a:gd name="T35" fmla="*/ 181 h 348"/>
                <a:gd name="T36" fmla="*/ 769 w 876"/>
                <a:gd name="T37" fmla="*/ 181 h 348"/>
                <a:gd name="T38" fmla="*/ 789 w 876"/>
                <a:gd name="T39" fmla="*/ 123 h 348"/>
                <a:gd name="T40" fmla="*/ 783 w 876"/>
                <a:gd name="T41" fmla="*/ 106 h 348"/>
                <a:gd name="T42" fmla="*/ 796 w 876"/>
                <a:gd name="T43" fmla="*/ 95 h 348"/>
                <a:gd name="T44" fmla="*/ 662 w 876"/>
                <a:gd name="T45" fmla="*/ 100 h 348"/>
                <a:gd name="T46" fmla="*/ 106 w 876"/>
                <a:gd name="T47" fmla="*/ 56 h 348"/>
                <a:gd name="T48" fmla="*/ 210 w 876"/>
                <a:gd name="T49" fmla="*/ 94 h 348"/>
                <a:gd name="T50" fmla="*/ 75 w 876"/>
                <a:gd name="T51" fmla="*/ 70 h 348"/>
                <a:gd name="T52" fmla="*/ 447 w 876"/>
                <a:gd name="T53" fmla="*/ 310 h 348"/>
                <a:gd name="T54" fmla="*/ 867 w 876"/>
                <a:gd name="T55" fmla="*/ 292 h 348"/>
                <a:gd name="T56" fmla="*/ 876 w 876"/>
                <a:gd name="T57" fmla="*/ 301 h 348"/>
                <a:gd name="T58" fmla="*/ 155 w 876"/>
                <a:gd name="T59" fmla="*/ 310 h 348"/>
                <a:gd name="T60" fmla="*/ 187 w 876"/>
                <a:gd name="T61" fmla="*/ 251 h 348"/>
                <a:gd name="T62" fmla="*/ 232 w 876"/>
                <a:gd name="T63" fmla="*/ 222 h 348"/>
                <a:gd name="T64" fmla="*/ 103 w 876"/>
                <a:gd name="T65" fmla="*/ 191 h 348"/>
                <a:gd name="T66" fmla="*/ 187 w 876"/>
                <a:gd name="T67" fmla="*/ 251 h 348"/>
                <a:gd name="T68" fmla="*/ 687 w 876"/>
                <a:gd name="T69" fmla="*/ 279 h 348"/>
                <a:gd name="T70" fmla="*/ 604 w 876"/>
                <a:gd name="T71" fmla="*/ 266 h 348"/>
                <a:gd name="T72" fmla="*/ 559 w 876"/>
                <a:gd name="T73" fmla="*/ 266 h 348"/>
                <a:gd name="T74" fmla="*/ 476 w 876"/>
                <a:gd name="T75" fmla="*/ 279 h 348"/>
                <a:gd name="T76" fmla="*/ 456 w 876"/>
                <a:gd name="T77" fmla="*/ 344 h 348"/>
                <a:gd name="T78" fmla="*/ 697 w 876"/>
                <a:gd name="T79" fmla="*/ 307 h 348"/>
                <a:gd name="T80" fmla="*/ 395 w 876"/>
                <a:gd name="T81" fmla="*/ 279 h 348"/>
                <a:gd name="T82" fmla="*/ 312 w 876"/>
                <a:gd name="T83" fmla="*/ 266 h 348"/>
                <a:gd name="T84" fmla="*/ 265 w 876"/>
                <a:gd name="T85" fmla="*/ 265 h 348"/>
                <a:gd name="T86" fmla="*/ 182 w 876"/>
                <a:gd name="T87" fmla="*/ 281 h 348"/>
                <a:gd name="T88" fmla="*/ 163 w 876"/>
                <a:gd name="T89" fmla="*/ 344 h 348"/>
                <a:gd name="T90" fmla="*/ 405 w 876"/>
                <a:gd name="T91" fmla="*/ 307 h 348"/>
                <a:gd name="T92" fmla="*/ 246 w 876"/>
                <a:gd name="T93" fmla="*/ 210 h 348"/>
                <a:gd name="T94" fmla="*/ 289 w 876"/>
                <a:gd name="T95" fmla="*/ 241 h 348"/>
                <a:gd name="T96" fmla="*/ 332 w 876"/>
                <a:gd name="T97" fmla="*/ 210 h 348"/>
                <a:gd name="T98" fmla="*/ 353 w 876"/>
                <a:gd name="T99" fmla="*/ 179 h 348"/>
                <a:gd name="T100" fmla="*/ 225 w 876"/>
                <a:gd name="T101" fmla="*/ 177 h 348"/>
                <a:gd name="T102" fmla="*/ 528 w 876"/>
                <a:gd name="T103" fmla="*/ 197 h 348"/>
                <a:gd name="T104" fmla="*/ 559 w 876"/>
                <a:gd name="T105" fmla="*/ 234 h 348"/>
                <a:gd name="T106" fmla="*/ 619 w 876"/>
                <a:gd name="T107" fmla="*/ 223 h 348"/>
                <a:gd name="T108" fmla="*/ 645 w 876"/>
                <a:gd name="T109" fmla="*/ 179 h 348"/>
                <a:gd name="T110" fmla="*/ 650 w 876"/>
                <a:gd name="T111" fmla="*/ 157 h 348"/>
                <a:gd name="T112" fmla="*/ 517 w 876"/>
                <a:gd name="T113" fmla="*/ 17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6" h="348">
                  <a:moveTo>
                    <a:pt x="377" y="103"/>
                  </a:moveTo>
                  <a:cubicBezTo>
                    <a:pt x="382" y="104"/>
                    <a:pt x="382" y="104"/>
                    <a:pt x="382" y="104"/>
                  </a:cubicBezTo>
                  <a:cubicBezTo>
                    <a:pt x="382" y="104"/>
                    <a:pt x="378" y="63"/>
                    <a:pt x="398" y="56"/>
                  </a:cubicBezTo>
                  <a:cubicBezTo>
                    <a:pt x="398" y="56"/>
                    <a:pt x="481" y="92"/>
                    <a:pt x="489" y="53"/>
                  </a:cubicBezTo>
                  <a:cubicBezTo>
                    <a:pt x="490" y="102"/>
                    <a:pt x="490" y="105"/>
                    <a:pt x="490" y="105"/>
                  </a:cubicBezTo>
                  <a:cubicBezTo>
                    <a:pt x="495" y="105"/>
                    <a:pt x="495" y="105"/>
                    <a:pt x="495" y="105"/>
                  </a:cubicBezTo>
                  <a:cubicBezTo>
                    <a:pt x="501" y="98"/>
                    <a:pt x="502" y="94"/>
                    <a:pt x="503" y="94"/>
                  </a:cubicBezTo>
                  <a:cubicBezTo>
                    <a:pt x="505" y="87"/>
                    <a:pt x="505" y="79"/>
                    <a:pt x="505" y="70"/>
                  </a:cubicBezTo>
                  <a:cubicBezTo>
                    <a:pt x="505" y="31"/>
                    <a:pt x="475" y="0"/>
                    <a:pt x="436" y="0"/>
                  </a:cubicBezTo>
                  <a:cubicBezTo>
                    <a:pt x="397" y="0"/>
                    <a:pt x="367" y="31"/>
                    <a:pt x="367" y="70"/>
                  </a:cubicBezTo>
                  <a:cubicBezTo>
                    <a:pt x="367" y="79"/>
                    <a:pt x="367" y="87"/>
                    <a:pt x="370" y="95"/>
                  </a:cubicBezTo>
                  <a:cubicBezTo>
                    <a:pt x="377" y="101"/>
                    <a:pt x="377" y="103"/>
                    <a:pt x="377" y="103"/>
                  </a:cubicBezTo>
                  <a:close/>
                  <a:moveTo>
                    <a:pt x="769" y="192"/>
                  </a:moveTo>
                  <a:cubicBezTo>
                    <a:pt x="731" y="234"/>
                    <a:pt x="731" y="234"/>
                    <a:pt x="731" y="234"/>
                  </a:cubicBezTo>
                  <a:cubicBezTo>
                    <a:pt x="730" y="236"/>
                    <a:pt x="726" y="236"/>
                    <a:pt x="725" y="234"/>
                  </a:cubicBezTo>
                  <a:cubicBezTo>
                    <a:pt x="687" y="192"/>
                    <a:pt x="687" y="192"/>
                    <a:pt x="687" y="192"/>
                  </a:cubicBezTo>
                  <a:cubicBezTo>
                    <a:pt x="687" y="192"/>
                    <a:pt x="687" y="191"/>
                    <a:pt x="686" y="191"/>
                  </a:cubicBezTo>
                  <a:cubicBezTo>
                    <a:pt x="683" y="191"/>
                    <a:pt x="672" y="192"/>
                    <a:pt x="660" y="193"/>
                  </a:cubicBezTo>
                  <a:cubicBezTo>
                    <a:pt x="656" y="203"/>
                    <a:pt x="648" y="215"/>
                    <a:pt x="640" y="223"/>
                  </a:cubicBezTo>
                  <a:cubicBezTo>
                    <a:pt x="640" y="224"/>
                    <a:pt x="640" y="225"/>
                    <a:pt x="639" y="225"/>
                  </a:cubicBezTo>
                  <a:cubicBezTo>
                    <a:pt x="638" y="229"/>
                    <a:pt x="637" y="230"/>
                    <a:pt x="635" y="233"/>
                  </a:cubicBezTo>
                  <a:cubicBezTo>
                    <a:pt x="635" y="234"/>
                    <a:pt x="635" y="234"/>
                    <a:pt x="635" y="234"/>
                  </a:cubicBezTo>
                  <a:cubicBezTo>
                    <a:pt x="634" y="236"/>
                    <a:pt x="632" y="238"/>
                    <a:pt x="629" y="241"/>
                  </a:cubicBezTo>
                  <a:cubicBezTo>
                    <a:pt x="642" y="241"/>
                    <a:pt x="668" y="243"/>
                    <a:pt x="685" y="251"/>
                  </a:cubicBezTo>
                  <a:cubicBezTo>
                    <a:pt x="693" y="255"/>
                    <a:pt x="699" y="262"/>
                    <a:pt x="704" y="273"/>
                  </a:cubicBezTo>
                  <a:cubicBezTo>
                    <a:pt x="852" y="273"/>
                    <a:pt x="852" y="273"/>
                    <a:pt x="852" y="273"/>
                  </a:cubicBezTo>
                  <a:cubicBezTo>
                    <a:pt x="848" y="256"/>
                    <a:pt x="837" y="207"/>
                    <a:pt x="823" y="201"/>
                  </a:cubicBezTo>
                  <a:cubicBezTo>
                    <a:pt x="806" y="192"/>
                    <a:pt x="777" y="191"/>
                    <a:pt x="770" y="191"/>
                  </a:cubicBezTo>
                  <a:cubicBezTo>
                    <a:pt x="770" y="191"/>
                    <a:pt x="769" y="192"/>
                    <a:pt x="769" y="192"/>
                  </a:cubicBezTo>
                  <a:close/>
                  <a:moveTo>
                    <a:pt x="394" y="191"/>
                  </a:moveTo>
                  <a:cubicBezTo>
                    <a:pt x="390" y="191"/>
                    <a:pt x="380" y="192"/>
                    <a:pt x="368" y="193"/>
                  </a:cubicBezTo>
                  <a:cubicBezTo>
                    <a:pt x="363" y="203"/>
                    <a:pt x="356" y="215"/>
                    <a:pt x="348" y="223"/>
                  </a:cubicBezTo>
                  <a:cubicBezTo>
                    <a:pt x="348" y="224"/>
                    <a:pt x="347" y="225"/>
                    <a:pt x="347" y="226"/>
                  </a:cubicBezTo>
                  <a:cubicBezTo>
                    <a:pt x="346" y="229"/>
                    <a:pt x="345" y="230"/>
                    <a:pt x="343" y="233"/>
                  </a:cubicBezTo>
                  <a:cubicBezTo>
                    <a:pt x="343" y="234"/>
                    <a:pt x="343" y="234"/>
                    <a:pt x="343" y="234"/>
                  </a:cubicBezTo>
                  <a:cubicBezTo>
                    <a:pt x="342" y="236"/>
                    <a:pt x="340" y="239"/>
                    <a:pt x="337" y="241"/>
                  </a:cubicBezTo>
                  <a:cubicBezTo>
                    <a:pt x="349" y="242"/>
                    <a:pt x="375" y="244"/>
                    <a:pt x="393" y="252"/>
                  </a:cubicBezTo>
                  <a:cubicBezTo>
                    <a:pt x="398" y="254"/>
                    <a:pt x="402" y="258"/>
                    <a:pt x="405" y="263"/>
                  </a:cubicBezTo>
                  <a:cubicBezTo>
                    <a:pt x="395" y="192"/>
                    <a:pt x="395" y="192"/>
                    <a:pt x="395" y="192"/>
                  </a:cubicBezTo>
                  <a:cubicBezTo>
                    <a:pt x="395" y="192"/>
                    <a:pt x="394" y="191"/>
                    <a:pt x="394" y="191"/>
                  </a:cubicBezTo>
                  <a:close/>
                  <a:moveTo>
                    <a:pt x="451" y="203"/>
                  </a:moveTo>
                  <a:cubicBezTo>
                    <a:pt x="452" y="202"/>
                    <a:pt x="451" y="201"/>
                    <a:pt x="450" y="201"/>
                  </a:cubicBezTo>
                  <a:cubicBezTo>
                    <a:pt x="449" y="201"/>
                    <a:pt x="447" y="201"/>
                    <a:pt x="445" y="200"/>
                  </a:cubicBezTo>
                  <a:cubicBezTo>
                    <a:pt x="442" y="200"/>
                    <a:pt x="439" y="199"/>
                    <a:pt x="437" y="199"/>
                  </a:cubicBezTo>
                  <a:cubicBezTo>
                    <a:pt x="434" y="199"/>
                    <a:pt x="431" y="200"/>
                    <a:pt x="428" y="200"/>
                  </a:cubicBezTo>
                  <a:cubicBezTo>
                    <a:pt x="426" y="201"/>
                    <a:pt x="424" y="201"/>
                    <a:pt x="422" y="201"/>
                  </a:cubicBezTo>
                  <a:cubicBezTo>
                    <a:pt x="421" y="201"/>
                    <a:pt x="421" y="203"/>
                    <a:pt x="421" y="203"/>
                  </a:cubicBezTo>
                  <a:cubicBezTo>
                    <a:pt x="430" y="217"/>
                    <a:pt x="430" y="217"/>
                    <a:pt x="430" y="217"/>
                  </a:cubicBezTo>
                  <a:cubicBezTo>
                    <a:pt x="430" y="219"/>
                    <a:pt x="430" y="219"/>
                    <a:pt x="430" y="219"/>
                  </a:cubicBezTo>
                  <a:cubicBezTo>
                    <a:pt x="421" y="273"/>
                    <a:pt x="421" y="273"/>
                    <a:pt x="421" y="273"/>
                  </a:cubicBezTo>
                  <a:cubicBezTo>
                    <a:pt x="451" y="273"/>
                    <a:pt x="451" y="273"/>
                    <a:pt x="451" y="273"/>
                  </a:cubicBezTo>
                  <a:cubicBezTo>
                    <a:pt x="442" y="219"/>
                    <a:pt x="442" y="219"/>
                    <a:pt x="442" y="219"/>
                  </a:cubicBezTo>
                  <a:cubicBezTo>
                    <a:pt x="442" y="217"/>
                    <a:pt x="442" y="217"/>
                    <a:pt x="442" y="217"/>
                  </a:cubicBezTo>
                  <a:cubicBezTo>
                    <a:pt x="451" y="203"/>
                    <a:pt x="451" y="203"/>
                    <a:pt x="451" y="203"/>
                  </a:cubicBezTo>
                  <a:close/>
                  <a:moveTo>
                    <a:pt x="524" y="222"/>
                  </a:moveTo>
                  <a:cubicBezTo>
                    <a:pt x="518" y="215"/>
                    <a:pt x="509" y="204"/>
                    <a:pt x="504" y="193"/>
                  </a:cubicBezTo>
                  <a:cubicBezTo>
                    <a:pt x="493" y="192"/>
                    <a:pt x="482" y="191"/>
                    <a:pt x="478" y="191"/>
                  </a:cubicBezTo>
                  <a:cubicBezTo>
                    <a:pt x="478" y="191"/>
                    <a:pt x="477" y="192"/>
                    <a:pt x="477" y="192"/>
                  </a:cubicBezTo>
                  <a:cubicBezTo>
                    <a:pt x="467" y="263"/>
                    <a:pt x="467" y="263"/>
                    <a:pt x="467" y="263"/>
                  </a:cubicBezTo>
                  <a:cubicBezTo>
                    <a:pt x="471" y="258"/>
                    <a:pt x="475" y="254"/>
                    <a:pt x="480" y="252"/>
                  </a:cubicBezTo>
                  <a:cubicBezTo>
                    <a:pt x="497" y="244"/>
                    <a:pt x="523" y="242"/>
                    <a:pt x="535" y="241"/>
                  </a:cubicBezTo>
                  <a:cubicBezTo>
                    <a:pt x="533" y="239"/>
                    <a:pt x="531" y="237"/>
                    <a:pt x="530" y="235"/>
                  </a:cubicBezTo>
                  <a:cubicBezTo>
                    <a:pt x="528" y="232"/>
                    <a:pt x="526" y="230"/>
                    <a:pt x="525" y="226"/>
                  </a:cubicBezTo>
                  <a:cubicBezTo>
                    <a:pt x="525" y="225"/>
                    <a:pt x="525" y="224"/>
                    <a:pt x="524" y="222"/>
                  </a:cubicBezTo>
                  <a:close/>
                  <a:moveTo>
                    <a:pt x="670" y="183"/>
                  </a:moveTo>
                  <a:cubicBezTo>
                    <a:pt x="677" y="182"/>
                    <a:pt x="683" y="182"/>
                    <a:pt x="686" y="182"/>
                  </a:cubicBezTo>
                  <a:cubicBezTo>
                    <a:pt x="687" y="182"/>
                    <a:pt x="687" y="181"/>
                    <a:pt x="687" y="181"/>
                  </a:cubicBezTo>
                  <a:cubicBezTo>
                    <a:pt x="687" y="168"/>
                    <a:pt x="687" y="168"/>
                    <a:pt x="687" y="168"/>
                  </a:cubicBezTo>
                  <a:cubicBezTo>
                    <a:pt x="687" y="168"/>
                    <a:pt x="670" y="135"/>
                    <a:pt x="667" y="123"/>
                  </a:cubicBezTo>
                  <a:cubicBezTo>
                    <a:pt x="666" y="123"/>
                    <a:pt x="666" y="127"/>
                    <a:pt x="666" y="133"/>
                  </a:cubicBezTo>
                  <a:cubicBezTo>
                    <a:pt x="668" y="141"/>
                    <a:pt x="669" y="150"/>
                    <a:pt x="669" y="159"/>
                  </a:cubicBezTo>
                  <a:cubicBezTo>
                    <a:pt x="669" y="168"/>
                    <a:pt x="667" y="175"/>
                    <a:pt x="665" y="181"/>
                  </a:cubicBezTo>
                  <a:cubicBezTo>
                    <a:pt x="667" y="182"/>
                    <a:pt x="668" y="183"/>
                    <a:pt x="670" y="183"/>
                  </a:cubicBezTo>
                  <a:close/>
                  <a:moveTo>
                    <a:pt x="789" y="123"/>
                  </a:moveTo>
                  <a:cubicBezTo>
                    <a:pt x="786" y="136"/>
                    <a:pt x="769" y="168"/>
                    <a:pt x="769" y="168"/>
                  </a:cubicBezTo>
                  <a:cubicBezTo>
                    <a:pt x="769" y="181"/>
                    <a:pt x="769" y="181"/>
                    <a:pt x="769" y="181"/>
                  </a:cubicBezTo>
                  <a:cubicBezTo>
                    <a:pt x="769" y="181"/>
                    <a:pt x="770" y="182"/>
                    <a:pt x="771" y="182"/>
                  </a:cubicBezTo>
                  <a:cubicBezTo>
                    <a:pt x="774" y="182"/>
                    <a:pt x="779" y="182"/>
                    <a:pt x="786" y="183"/>
                  </a:cubicBezTo>
                  <a:cubicBezTo>
                    <a:pt x="792" y="182"/>
                    <a:pt x="800" y="179"/>
                    <a:pt x="808" y="170"/>
                  </a:cubicBezTo>
                  <a:cubicBezTo>
                    <a:pt x="786" y="168"/>
                    <a:pt x="793" y="123"/>
                    <a:pt x="789" y="123"/>
                  </a:cubicBezTo>
                  <a:close/>
                  <a:moveTo>
                    <a:pt x="690" y="57"/>
                  </a:moveTo>
                  <a:cubicBezTo>
                    <a:pt x="690" y="57"/>
                    <a:pt x="690" y="57"/>
                    <a:pt x="691" y="57"/>
                  </a:cubicBezTo>
                  <a:cubicBezTo>
                    <a:pt x="783" y="106"/>
                    <a:pt x="783" y="106"/>
                    <a:pt x="783" y="106"/>
                  </a:cubicBezTo>
                  <a:cubicBezTo>
                    <a:pt x="783" y="106"/>
                    <a:pt x="783" y="106"/>
                    <a:pt x="783" y="106"/>
                  </a:cubicBezTo>
                  <a:cubicBezTo>
                    <a:pt x="788" y="106"/>
                    <a:pt x="788" y="106"/>
                    <a:pt x="788" y="106"/>
                  </a:cubicBezTo>
                  <a:cubicBezTo>
                    <a:pt x="788" y="106"/>
                    <a:pt x="788" y="106"/>
                    <a:pt x="788" y="106"/>
                  </a:cubicBezTo>
                  <a:cubicBezTo>
                    <a:pt x="795" y="98"/>
                    <a:pt x="796" y="95"/>
                    <a:pt x="796" y="95"/>
                  </a:cubicBezTo>
                  <a:cubicBezTo>
                    <a:pt x="796" y="95"/>
                    <a:pt x="796" y="95"/>
                    <a:pt x="796" y="95"/>
                  </a:cubicBezTo>
                  <a:cubicBezTo>
                    <a:pt x="799" y="87"/>
                    <a:pt x="799" y="79"/>
                    <a:pt x="799" y="71"/>
                  </a:cubicBezTo>
                  <a:cubicBezTo>
                    <a:pt x="799" y="31"/>
                    <a:pt x="768" y="0"/>
                    <a:pt x="728" y="0"/>
                  </a:cubicBezTo>
                  <a:cubicBezTo>
                    <a:pt x="689" y="0"/>
                    <a:pt x="658" y="31"/>
                    <a:pt x="658" y="71"/>
                  </a:cubicBezTo>
                  <a:cubicBezTo>
                    <a:pt x="658" y="79"/>
                    <a:pt x="660" y="92"/>
                    <a:pt x="662" y="100"/>
                  </a:cubicBezTo>
                  <a:cubicBezTo>
                    <a:pt x="669" y="106"/>
                    <a:pt x="669" y="64"/>
                    <a:pt x="690" y="57"/>
                  </a:cubicBezTo>
                  <a:close/>
                  <a:moveTo>
                    <a:pt x="85" y="103"/>
                  </a:moveTo>
                  <a:cubicBezTo>
                    <a:pt x="90" y="104"/>
                    <a:pt x="90" y="104"/>
                    <a:pt x="90" y="104"/>
                  </a:cubicBezTo>
                  <a:cubicBezTo>
                    <a:pt x="90" y="104"/>
                    <a:pt x="86" y="63"/>
                    <a:pt x="106" y="56"/>
                  </a:cubicBezTo>
                  <a:cubicBezTo>
                    <a:pt x="106" y="56"/>
                    <a:pt x="189" y="92"/>
                    <a:pt x="197" y="53"/>
                  </a:cubicBezTo>
                  <a:cubicBezTo>
                    <a:pt x="198" y="102"/>
                    <a:pt x="198" y="105"/>
                    <a:pt x="198" y="105"/>
                  </a:cubicBezTo>
                  <a:cubicBezTo>
                    <a:pt x="203" y="105"/>
                    <a:pt x="203" y="105"/>
                    <a:pt x="203" y="105"/>
                  </a:cubicBezTo>
                  <a:cubicBezTo>
                    <a:pt x="209" y="98"/>
                    <a:pt x="210" y="94"/>
                    <a:pt x="210" y="94"/>
                  </a:cubicBezTo>
                  <a:cubicBezTo>
                    <a:pt x="210" y="94"/>
                    <a:pt x="210" y="94"/>
                    <a:pt x="211" y="94"/>
                  </a:cubicBezTo>
                  <a:cubicBezTo>
                    <a:pt x="213" y="87"/>
                    <a:pt x="213" y="79"/>
                    <a:pt x="213" y="70"/>
                  </a:cubicBezTo>
                  <a:cubicBezTo>
                    <a:pt x="213" y="31"/>
                    <a:pt x="183" y="0"/>
                    <a:pt x="144" y="0"/>
                  </a:cubicBezTo>
                  <a:cubicBezTo>
                    <a:pt x="105" y="0"/>
                    <a:pt x="75" y="31"/>
                    <a:pt x="75" y="70"/>
                  </a:cubicBezTo>
                  <a:cubicBezTo>
                    <a:pt x="75" y="79"/>
                    <a:pt x="75" y="87"/>
                    <a:pt x="78" y="95"/>
                  </a:cubicBezTo>
                  <a:cubicBezTo>
                    <a:pt x="85" y="101"/>
                    <a:pt x="85" y="103"/>
                    <a:pt x="85" y="103"/>
                  </a:cubicBezTo>
                  <a:close/>
                  <a:moveTo>
                    <a:pt x="425" y="310"/>
                  </a:moveTo>
                  <a:cubicBezTo>
                    <a:pt x="447" y="310"/>
                    <a:pt x="447" y="310"/>
                    <a:pt x="447" y="310"/>
                  </a:cubicBezTo>
                  <a:cubicBezTo>
                    <a:pt x="449" y="304"/>
                    <a:pt x="451" y="298"/>
                    <a:pt x="453" y="292"/>
                  </a:cubicBezTo>
                  <a:cubicBezTo>
                    <a:pt x="420" y="292"/>
                    <a:pt x="420" y="292"/>
                    <a:pt x="420" y="292"/>
                  </a:cubicBezTo>
                  <a:cubicBezTo>
                    <a:pt x="421" y="298"/>
                    <a:pt x="423" y="304"/>
                    <a:pt x="425" y="310"/>
                  </a:cubicBezTo>
                  <a:close/>
                  <a:moveTo>
                    <a:pt x="867" y="292"/>
                  </a:moveTo>
                  <a:cubicBezTo>
                    <a:pt x="712" y="292"/>
                    <a:pt x="712" y="292"/>
                    <a:pt x="712" y="292"/>
                  </a:cubicBezTo>
                  <a:cubicBezTo>
                    <a:pt x="713" y="298"/>
                    <a:pt x="716" y="304"/>
                    <a:pt x="717" y="310"/>
                  </a:cubicBezTo>
                  <a:cubicBezTo>
                    <a:pt x="867" y="310"/>
                    <a:pt x="867" y="310"/>
                    <a:pt x="867" y="310"/>
                  </a:cubicBezTo>
                  <a:cubicBezTo>
                    <a:pt x="872" y="310"/>
                    <a:pt x="876" y="306"/>
                    <a:pt x="876" y="301"/>
                  </a:cubicBezTo>
                  <a:cubicBezTo>
                    <a:pt x="876" y="296"/>
                    <a:pt x="872" y="292"/>
                    <a:pt x="867" y="292"/>
                  </a:cubicBezTo>
                  <a:close/>
                  <a:moveTo>
                    <a:pt x="0" y="301"/>
                  </a:moveTo>
                  <a:cubicBezTo>
                    <a:pt x="0" y="306"/>
                    <a:pt x="4" y="310"/>
                    <a:pt x="9" y="310"/>
                  </a:cubicBezTo>
                  <a:cubicBezTo>
                    <a:pt x="155" y="310"/>
                    <a:pt x="155" y="310"/>
                    <a:pt x="155" y="310"/>
                  </a:cubicBezTo>
                  <a:cubicBezTo>
                    <a:pt x="157" y="304"/>
                    <a:pt x="159" y="298"/>
                    <a:pt x="161" y="292"/>
                  </a:cubicBezTo>
                  <a:cubicBezTo>
                    <a:pt x="9" y="292"/>
                    <a:pt x="9" y="292"/>
                    <a:pt x="9" y="292"/>
                  </a:cubicBezTo>
                  <a:cubicBezTo>
                    <a:pt x="4" y="292"/>
                    <a:pt x="0" y="296"/>
                    <a:pt x="0" y="301"/>
                  </a:cubicBezTo>
                  <a:close/>
                  <a:moveTo>
                    <a:pt x="187" y="251"/>
                  </a:moveTo>
                  <a:cubicBezTo>
                    <a:pt x="205" y="243"/>
                    <a:pt x="231" y="241"/>
                    <a:pt x="243" y="241"/>
                  </a:cubicBezTo>
                  <a:cubicBezTo>
                    <a:pt x="241" y="239"/>
                    <a:pt x="239" y="237"/>
                    <a:pt x="238" y="235"/>
                  </a:cubicBezTo>
                  <a:cubicBezTo>
                    <a:pt x="235" y="231"/>
                    <a:pt x="234" y="229"/>
                    <a:pt x="233" y="225"/>
                  </a:cubicBezTo>
                  <a:cubicBezTo>
                    <a:pt x="233" y="225"/>
                    <a:pt x="232" y="224"/>
                    <a:pt x="232" y="222"/>
                  </a:cubicBezTo>
                  <a:cubicBezTo>
                    <a:pt x="225" y="215"/>
                    <a:pt x="217" y="203"/>
                    <a:pt x="212" y="193"/>
                  </a:cubicBezTo>
                  <a:cubicBezTo>
                    <a:pt x="198" y="191"/>
                    <a:pt x="185" y="191"/>
                    <a:pt x="185" y="191"/>
                  </a:cubicBezTo>
                  <a:cubicBezTo>
                    <a:pt x="185" y="191"/>
                    <a:pt x="171" y="210"/>
                    <a:pt x="144" y="211"/>
                  </a:cubicBezTo>
                  <a:cubicBezTo>
                    <a:pt x="117" y="210"/>
                    <a:pt x="103" y="191"/>
                    <a:pt x="103" y="191"/>
                  </a:cubicBezTo>
                  <a:cubicBezTo>
                    <a:pt x="103" y="191"/>
                    <a:pt x="68" y="192"/>
                    <a:pt x="49" y="201"/>
                  </a:cubicBezTo>
                  <a:cubicBezTo>
                    <a:pt x="35" y="207"/>
                    <a:pt x="25" y="254"/>
                    <a:pt x="20" y="273"/>
                  </a:cubicBezTo>
                  <a:cubicBezTo>
                    <a:pt x="168" y="273"/>
                    <a:pt x="168" y="273"/>
                    <a:pt x="168" y="273"/>
                  </a:cubicBezTo>
                  <a:cubicBezTo>
                    <a:pt x="174" y="262"/>
                    <a:pt x="180" y="255"/>
                    <a:pt x="187" y="251"/>
                  </a:cubicBezTo>
                  <a:close/>
                  <a:moveTo>
                    <a:pt x="697" y="307"/>
                  </a:moveTo>
                  <a:cubicBezTo>
                    <a:pt x="695" y="301"/>
                    <a:pt x="694" y="295"/>
                    <a:pt x="691" y="289"/>
                  </a:cubicBezTo>
                  <a:cubicBezTo>
                    <a:pt x="691" y="289"/>
                    <a:pt x="691" y="289"/>
                    <a:pt x="691" y="289"/>
                  </a:cubicBezTo>
                  <a:cubicBezTo>
                    <a:pt x="690" y="285"/>
                    <a:pt x="689" y="282"/>
                    <a:pt x="687" y="279"/>
                  </a:cubicBezTo>
                  <a:cubicBezTo>
                    <a:pt x="686" y="276"/>
                    <a:pt x="684" y="273"/>
                    <a:pt x="682" y="271"/>
                  </a:cubicBezTo>
                  <a:cubicBezTo>
                    <a:pt x="680" y="268"/>
                    <a:pt x="679" y="266"/>
                    <a:pt x="677" y="265"/>
                  </a:cubicBezTo>
                  <a:cubicBezTo>
                    <a:pt x="658" y="256"/>
                    <a:pt x="623" y="256"/>
                    <a:pt x="623" y="256"/>
                  </a:cubicBezTo>
                  <a:cubicBezTo>
                    <a:pt x="623" y="256"/>
                    <a:pt x="616" y="262"/>
                    <a:pt x="604" y="266"/>
                  </a:cubicBezTo>
                  <a:cubicBezTo>
                    <a:pt x="601" y="267"/>
                    <a:pt x="598" y="267"/>
                    <a:pt x="594" y="268"/>
                  </a:cubicBezTo>
                  <a:cubicBezTo>
                    <a:pt x="590" y="269"/>
                    <a:pt x="586" y="269"/>
                    <a:pt x="581" y="269"/>
                  </a:cubicBezTo>
                  <a:cubicBezTo>
                    <a:pt x="577" y="269"/>
                    <a:pt x="573" y="269"/>
                    <a:pt x="569" y="268"/>
                  </a:cubicBezTo>
                  <a:cubicBezTo>
                    <a:pt x="565" y="267"/>
                    <a:pt x="562" y="267"/>
                    <a:pt x="559" y="266"/>
                  </a:cubicBezTo>
                  <a:cubicBezTo>
                    <a:pt x="547" y="262"/>
                    <a:pt x="541" y="256"/>
                    <a:pt x="541" y="256"/>
                  </a:cubicBezTo>
                  <a:cubicBezTo>
                    <a:pt x="541" y="256"/>
                    <a:pt x="505" y="256"/>
                    <a:pt x="487" y="265"/>
                  </a:cubicBezTo>
                  <a:cubicBezTo>
                    <a:pt x="485" y="266"/>
                    <a:pt x="483" y="268"/>
                    <a:pt x="480" y="271"/>
                  </a:cubicBezTo>
                  <a:cubicBezTo>
                    <a:pt x="479" y="273"/>
                    <a:pt x="477" y="276"/>
                    <a:pt x="476" y="279"/>
                  </a:cubicBezTo>
                  <a:cubicBezTo>
                    <a:pt x="474" y="282"/>
                    <a:pt x="473" y="285"/>
                    <a:pt x="472" y="289"/>
                  </a:cubicBezTo>
                  <a:cubicBezTo>
                    <a:pt x="472" y="289"/>
                    <a:pt x="472" y="289"/>
                    <a:pt x="472" y="289"/>
                  </a:cubicBezTo>
                  <a:cubicBezTo>
                    <a:pt x="470" y="295"/>
                    <a:pt x="467" y="301"/>
                    <a:pt x="466" y="307"/>
                  </a:cubicBezTo>
                  <a:cubicBezTo>
                    <a:pt x="461" y="323"/>
                    <a:pt x="458" y="339"/>
                    <a:pt x="456" y="344"/>
                  </a:cubicBezTo>
                  <a:cubicBezTo>
                    <a:pt x="455" y="346"/>
                    <a:pt x="457" y="348"/>
                    <a:pt x="459" y="348"/>
                  </a:cubicBezTo>
                  <a:cubicBezTo>
                    <a:pt x="704" y="348"/>
                    <a:pt x="704" y="348"/>
                    <a:pt x="704" y="348"/>
                  </a:cubicBezTo>
                  <a:cubicBezTo>
                    <a:pt x="706" y="348"/>
                    <a:pt x="708" y="346"/>
                    <a:pt x="707" y="344"/>
                  </a:cubicBezTo>
                  <a:cubicBezTo>
                    <a:pt x="705" y="339"/>
                    <a:pt x="702" y="323"/>
                    <a:pt x="697" y="307"/>
                  </a:cubicBezTo>
                  <a:close/>
                  <a:moveTo>
                    <a:pt x="405" y="307"/>
                  </a:moveTo>
                  <a:cubicBezTo>
                    <a:pt x="403" y="301"/>
                    <a:pt x="401" y="295"/>
                    <a:pt x="399" y="289"/>
                  </a:cubicBezTo>
                  <a:cubicBezTo>
                    <a:pt x="399" y="289"/>
                    <a:pt x="399" y="289"/>
                    <a:pt x="399" y="289"/>
                  </a:cubicBezTo>
                  <a:cubicBezTo>
                    <a:pt x="397" y="285"/>
                    <a:pt x="396" y="282"/>
                    <a:pt x="395" y="279"/>
                  </a:cubicBezTo>
                  <a:cubicBezTo>
                    <a:pt x="393" y="276"/>
                    <a:pt x="392" y="273"/>
                    <a:pt x="390" y="271"/>
                  </a:cubicBezTo>
                  <a:cubicBezTo>
                    <a:pt x="388" y="268"/>
                    <a:pt x="386" y="266"/>
                    <a:pt x="384" y="265"/>
                  </a:cubicBezTo>
                  <a:cubicBezTo>
                    <a:pt x="365" y="256"/>
                    <a:pt x="330" y="256"/>
                    <a:pt x="330" y="256"/>
                  </a:cubicBezTo>
                  <a:cubicBezTo>
                    <a:pt x="330" y="256"/>
                    <a:pt x="324" y="262"/>
                    <a:pt x="312" y="266"/>
                  </a:cubicBezTo>
                  <a:cubicBezTo>
                    <a:pt x="309" y="267"/>
                    <a:pt x="305" y="267"/>
                    <a:pt x="302" y="268"/>
                  </a:cubicBezTo>
                  <a:cubicBezTo>
                    <a:pt x="298" y="269"/>
                    <a:pt x="294" y="269"/>
                    <a:pt x="289" y="269"/>
                  </a:cubicBezTo>
                  <a:cubicBezTo>
                    <a:pt x="285" y="269"/>
                    <a:pt x="280" y="269"/>
                    <a:pt x="276" y="268"/>
                  </a:cubicBezTo>
                  <a:cubicBezTo>
                    <a:pt x="272" y="267"/>
                    <a:pt x="269" y="267"/>
                    <a:pt x="265" y="265"/>
                  </a:cubicBezTo>
                  <a:cubicBezTo>
                    <a:pt x="254" y="262"/>
                    <a:pt x="248" y="256"/>
                    <a:pt x="248" y="256"/>
                  </a:cubicBezTo>
                  <a:cubicBezTo>
                    <a:pt x="248" y="256"/>
                    <a:pt x="213" y="256"/>
                    <a:pt x="194" y="265"/>
                  </a:cubicBezTo>
                  <a:cubicBezTo>
                    <a:pt x="192" y="266"/>
                    <a:pt x="190" y="268"/>
                    <a:pt x="188" y="271"/>
                  </a:cubicBezTo>
                  <a:cubicBezTo>
                    <a:pt x="186" y="273"/>
                    <a:pt x="184" y="277"/>
                    <a:pt x="182" y="281"/>
                  </a:cubicBezTo>
                  <a:cubicBezTo>
                    <a:pt x="181" y="284"/>
                    <a:pt x="180" y="286"/>
                    <a:pt x="179" y="289"/>
                  </a:cubicBezTo>
                  <a:cubicBezTo>
                    <a:pt x="179" y="289"/>
                    <a:pt x="179" y="289"/>
                    <a:pt x="179" y="289"/>
                  </a:cubicBezTo>
                  <a:cubicBezTo>
                    <a:pt x="177" y="295"/>
                    <a:pt x="175" y="301"/>
                    <a:pt x="173" y="307"/>
                  </a:cubicBezTo>
                  <a:cubicBezTo>
                    <a:pt x="169" y="323"/>
                    <a:pt x="165" y="339"/>
                    <a:pt x="163" y="344"/>
                  </a:cubicBezTo>
                  <a:cubicBezTo>
                    <a:pt x="163" y="346"/>
                    <a:pt x="164" y="348"/>
                    <a:pt x="167" y="348"/>
                  </a:cubicBezTo>
                  <a:cubicBezTo>
                    <a:pt x="412" y="348"/>
                    <a:pt x="412" y="348"/>
                    <a:pt x="412" y="348"/>
                  </a:cubicBezTo>
                  <a:cubicBezTo>
                    <a:pt x="414" y="348"/>
                    <a:pt x="415" y="346"/>
                    <a:pt x="414" y="344"/>
                  </a:cubicBezTo>
                  <a:cubicBezTo>
                    <a:pt x="413" y="339"/>
                    <a:pt x="410" y="323"/>
                    <a:pt x="405" y="307"/>
                  </a:cubicBezTo>
                  <a:close/>
                  <a:moveTo>
                    <a:pt x="225" y="178"/>
                  </a:moveTo>
                  <a:cubicBezTo>
                    <a:pt x="225" y="179"/>
                    <a:pt x="226" y="182"/>
                    <a:pt x="228" y="185"/>
                  </a:cubicBezTo>
                  <a:cubicBezTo>
                    <a:pt x="229" y="189"/>
                    <a:pt x="232" y="193"/>
                    <a:pt x="235" y="197"/>
                  </a:cubicBezTo>
                  <a:cubicBezTo>
                    <a:pt x="239" y="203"/>
                    <a:pt x="244" y="209"/>
                    <a:pt x="246" y="210"/>
                  </a:cubicBezTo>
                  <a:cubicBezTo>
                    <a:pt x="250" y="221"/>
                    <a:pt x="248" y="218"/>
                    <a:pt x="252" y="223"/>
                  </a:cubicBezTo>
                  <a:cubicBezTo>
                    <a:pt x="252" y="224"/>
                    <a:pt x="253" y="225"/>
                    <a:pt x="254" y="226"/>
                  </a:cubicBezTo>
                  <a:cubicBezTo>
                    <a:pt x="257" y="228"/>
                    <a:pt x="262" y="231"/>
                    <a:pt x="266" y="234"/>
                  </a:cubicBezTo>
                  <a:cubicBezTo>
                    <a:pt x="274" y="237"/>
                    <a:pt x="282" y="241"/>
                    <a:pt x="289" y="241"/>
                  </a:cubicBezTo>
                  <a:cubicBezTo>
                    <a:pt x="296" y="241"/>
                    <a:pt x="304" y="238"/>
                    <a:pt x="312" y="234"/>
                  </a:cubicBezTo>
                  <a:cubicBezTo>
                    <a:pt x="316" y="232"/>
                    <a:pt x="320" y="229"/>
                    <a:pt x="323" y="226"/>
                  </a:cubicBezTo>
                  <a:cubicBezTo>
                    <a:pt x="325" y="225"/>
                    <a:pt x="326" y="224"/>
                    <a:pt x="327" y="223"/>
                  </a:cubicBezTo>
                  <a:cubicBezTo>
                    <a:pt x="330" y="217"/>
                    <a:pt x="327" y="221"/>
                    <a:pt x="332" y="210"/>
                  </a:cubicBezTo>
                  <a:cubicBezTo>
                    <a:pt x="335" y="208"/>
                    <a:pt x="339" y="202"/>
                    <a:pt x="343" y="197"/>
                  </a:cubicBezTo>
                  <a:cubicBezTo>
                    <a:pt x="346" y="193"/>
                    <a:pt x="349" y="188"/>
                    <a:pt x="350" y="185"/>
                  </a:cubicBezTo>
                  <a:cubicBezTo>
                    <a:pt x="352" y="182"/>
                    <a:pt x="353" y="180"/>
                    <a:pt x="353" y="179"/>
                  </a:cubicBezTo>
                  <a:cubicBezTo>
                    <a:pt x="353" y="179"/>
                    <a:pt x="353" y="179"/>
                    <a:pt x="353" y="179"/>
                  </a:cubicBezTo>
                  <a:cubicBezTo>
                    <a:pt x="355" y="172"/>
                    <a:pt x="358" y="165"/>
                    <a:pt x="358" y="157"/>
                  </a:cubicBezTo>
                  <a:cubicBezTo>
                    <a:pt x="358" y="119"/>
                    <a:pt x="328" y="87"/>
                    <a:pt x="289" y="87"/>
                  </a:cubicBezTo>
                  <a:cubicBezTo>
                    <a:pt x="250" y="87"/>
                    <a:pt x="220" y="119"/>
                    <a:pt x="220" y="157"/>
                  </a:cubicBezTo>
                  <a:cubicBezTo>
                    <a:pt x="220" y="164"/>
                    <a:pt x="223" y="171"/>
                    <a:pt x="225" y="177"/>
                  </a:cubicBezTo>
                  <a:cubicBezTo>
                    <a:pt x="225" y="177"/>
                    <a:pt x="225" y="177"/>
                    <a:pt x="225" y="178"/>
                  </a:cubicBezTo>
                  <a:close/>
                  <a:moveTo>
                    <a:pt x="517" y="178"/>
                  </a:moveTo>
                  <a:cubicBezTo>
                    <a:pt x="517" y="179"/>
                    <a:pt x="519" y="182"/>
                    <a:pt x="520" y="185"/>
                  </a:cubicBezTo>
                  <a:cubicBezTo>
                    <a:pt x="522" y="189"/>
                    <a:pt x="525" y="193"/>
                    <a:pt x="528" y="197"/>
                  </a:cubicBezTo>
                  <a:cubicBezTo>
                    <a:pt x="532" y="203"/>
                    <a:pt x="536" y="209"/>
                    <a:pt x="539" y="210"/>
                  </a:cubicBezTo>
                  <a:cubicBezTo>
                    <a:pt x="543" y="221"/>
                    <a:pt x="541" y="218"/>
                    <a:pt x="544" y="223"/>
                  </a:cubicBezTo>
                  <a:cubicBezTo>
                    <a:pt x="545" y="224"/>
                    <a:pt x="546" y="225"/>
                    <a:pt x="547" y="226"/>
                  </a:cubicBezTo>
                  <a:cubicBezTo>
                    <a:pt x="550" y="228"/>
                    <a:pt x="554" y="231"/>
                    <a:pt x="559" y="234"/>
                  </a:cubicBezTo>
                  <a:cubicBezTo>
                    <a:pt x="566" y="237"/>
                    <a:pt x="575" y="241"/>
                    <a:pt x="581" y="241"/>
                  </a:cubicBezTo>
                  <a:cubicBezTo>
                    <a:pt x="588" y="241"/>
                    <a:pt x="597" y="238"/>
                    <a:pt x="604" y="234"/>
                  </a:cubicBezTo>
                  <a:cubicBezTo>
                    <a:pt x="609" y="232"/>
                    <a:pt x="613" y="229"/>
                    <a:pt x="616" y="226"/>
                  </a:cubicBezTo>
                  <a:cubicBezTo>
                    <a:pt x="617" y="225"/>
                    <a:pt x="618" y="224"/>
                    <a:pt x="619" y="223"/>
                  </a:cubicBezTo>
                  <a:cubicBezTo>
                    <a:pt x="623" y="217"/>
                    <a:pt x="620" y="221"/>
                    <a:pt x="624" y="210"/>
                  </a:cubicBezTo>
                  <a:cubicBezTo>
                    <a:pt x="628" y="208"/>
                    <a:pt x="632" y="202"/>
                    <a:pt x="636" y="197"/>
                  </a:cubicBezTo>
                  <a:cubicBezTo>
                    <a:pt x="639" y="193"/>
                    <a:pt x="641" y="188"/>
                    <a:pt x="643" y="185"/>
                  </a:cubicBezTo>
                  <a:cubicBezTo>
                    <a:pt x="644" y="182"/>
                    <a:pt x="645" y="180"/>
                    <a:pt x="645" y="179"/>
                  </a:cubicBezTo>
                  <a:cubicBezTo>
                    <a:pt x="645" y="179"/>
                    <a:pt x="645" y="179"/>
                    <a:pt x="645" y="179"/>
                  </a:cubicBezTo>
                  <a:cubicBezTo>
                    <a:pt x="646" y="176"/>
                    <a:pt x="648" y="172"/>
                    <a:pt x="648" y="169"/>
                  </a:cubicBezTo>
                  <a:cubicBezTo>
                    <a:pt x="648" y="168"/>
                    <a:pt x="649" y="168"/>
                    <a:pt x="649" y="168"/>
                  </a:cubicBezTo>
                  <a:cubicBezTo>
                    <a:pt x="650" y="164"/>
                    <a:pt x="650" y="161"/>
                    <a:pt x="650" y="157"/>
                  </a:cubicBezTo>
                  <a:cubicBezTo>
                    <a:pt x="650" y="119"/>
                    <a:pt x="621" y="87"/>
                    <a:pt x="581" y="87"/>
                  </a:cubicBezTo>
                  <a:cubicBezTo>
                    <a:pt x="543" y="87"/>
                    <a:pt x="512" y="119"/>
                    <a:pt x="512" y="157"/>
                  </a:cubicBezTo>
                  <a:cubicBezTo>
                    <a:pt x="512" y="164"/>
                    <a:pt x="516" y="171"/>
                    <a:pt x="517" y="177"/>
                  </a:cubicBezTo>
                  <a:cubicBezTo>
                    <a:pt x="517" y="177"/>
                    <a:pt x="517" y="177"/>
                    <a:pt x="517" y="1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0ABC838C-51E4-CE40-6D4E-B02B78172C19}"/>
              </a:ext>
            </a:extLst>
          </p:cNvPr>
          <p:cNvGrpSpPr/>
          <p:nvPr/>
        </p:nvGrpSpPr>
        <p:grpSpPr>
          <a:xfrm>
            <a:off x="8649026" y="1542027"/>
            <a:ext cx="465141" cy="412556"/>
            <a:chOff x="4401336" y="2312239"/>
            <a:chExt cx="3442160" cy="3053019"/>
          </a:xfrm>
        </p:grpSpPr>
        <p:sp>
          <p:nvSpPr>
            <p:cNvPr id="112" name="Freeform 5">
              <a:extLst>
                <a:ext uri="{FF2B5EF4-FFF2-40B4-BE49-F238E27FC236}">
                  <a16:creationId xmlns:a16="http://schemas.microsoft.com/office/drawing/2014/main" id="{AD9FADC6-2E6C-17EA-B6DA-65BCE9AC9D4D}"/>
                </a:ext>
              </a:extLst>
            </p:cNvPr>
            <p:cNvSpPr>
              <a:spLocks noEditPoints="1"/>
            </p:cNvSpPr>
            <p:nvPr/>
          </p:nvSpPr>
          <p:spPr bwMode="auto">
            <a:xfrm>
              <a:off x="6502169" y="2312239"/>
              <a:ext cx="1341327" cy="1319551"/>
            </a:xfrm>
            <a:custGeom>
              <a:avLst/>
              <a:gdLst>
                <a:gd name="T0" fmla="*/ 816 w 822"/>
                <a:gd name="T1" fmla="*/ 362 h 808"/>
                <a:gd name="T2" fmla="*/ 758 w 822"/>
                <a:gd name="T3" fmla="*/ 327 h 808"/>
                <a:gd name="T4" fmla="*/ 736 w 822"/>
                <a:gd name="T5" fmla="*/ 261 h 808"/>
                <a:gd name="T6" fmla="*/ 701 w 822"/>
                <a:gd name="T7" fmla="*/ 196 h 808"/>
                <a:gd name="T8" fmla="*/ 714 w 822"/>
                <a:gd name="T9" fmla="*/ 130 h 808"/>
                <a:gd name="T10" fmla="*/ 575 w 822"/>
                <a:gd name="T11" fmla="*/ 28 h 808"/>
                <a:gd name="T12" fmla="*/ 515 w 822"/>
                <a:gd name="T13" fmla="*/ 62 h 808"/>
                <a:gd name="T14" fmla="*/ 384 w 822"/>
                <a:gd name="T15" fmla="*/ 47 h 808"/>
                <a:gd name="T16" fmla="*/ 333 w 822"/>
                <a:gd name="T17" fmla="*/ 0 h 808"/>
                <a:gd name="T18" fmla="*/ 249 w 822"/>
                <a:gd name="T19" fmla="*/ 26 h 808"/>
                <a:gd name="T20" fmla="*/ 173 w 822"/>
                <a:gd name="T21" fmla="*/ 69 h 808"/>
                <a:gd name="T22" fmla="*/ 173 w 822"/>
                <a:gd name="T23" fmla="*/ 140 h 808"/>
                <a:gd name="T24" fmla="*/ 92 w 822"/>
                <a:gd name="T25" fmla="*/ 246 h 808"/>
                <a:gd name="T26" fmla="*/ 27 w 822"/>
                <a:gd name="T27" fmla="*/ 267 h 808"/>
                <a:gd name="T28" fmla="*/ 4 w 822"/>
                <a:gd name="T29" fmla="*/ 441 h 808"/>
                <a:gd name="T30" fmla="*/ 62 w 822"/>
                <a:gd name="T31" fmla="*/ 475 h 808"/>
                <a:gd name="T32" fmla="*/ 85 w 822"/>
                <a:gd name="T33" fmla="*/ 546 h 808"/>
                <a:gd name="T34" fmla="*/ 118 w 822"/>
                <a:gd name="T35" fmla="*/ 607 h 808"/>
                <a:gd name="T36" fmla="*/ 102 w 822"/>
                <a:gd name="T37" fmla="*/ 673 h 808"/>
                <a:gd name="T38" fmla="*/ 237 w 822"/>
                <a:gd name="T39" fmla="*/ 777 h 808"/>
                <a:gd name="T40" fmla="*/ 295 w 822"/>
                <a:gd name="T41" fmla="*/ 743 h 808"/>
                <a:gd name="T42" fmla="*/ 442 w 822"/>
                <a:gd name="T43" fmla="*/ 762 h 808"/>
                <a:gd name="T44" fmla="*/ 493 w 822"/>
                <a:gd name="T45" fmla="*/ 808 h 808"/>
                <a:gd name="T46" fmla="*/ 572 w 822"/>
                <a:gd name="T47" fmla="*/ 783 h 808"/>
                <a:gd name="T48" fmla="*/ 646 w 822"/>
                <a:gd name="T49" fmla="*/ 741 h 808"/>
                <a:gd name="T50" fmla="*/ 646 w 822"/>
                <a:gd name="T51" fmla="*/ 673 h 808"/>
                <a:gd name="T52" fmla="*/ 734 w 822"/>
                <a:gd name="T53" fmla="*/ 552 h 808"/>
                <a:gd name="T54" fmla="*/ 797 w 822"/>
                <a:gd name="T55" fmla="*/ 532 h 808"/>
                <a:gd name="T56" fmla="*/ 816 w 822"/>
                <a:gd name="T57" fmla="*/ 362 h 808"/>
                <a:gd name="T58" fmla="*/ 482 w 822"/>
                <a:gd name="T59" fmla="*/ 569 h 808"/>
                <a:gd name="T60" fmla="*/ 247 w 822"/>
                <a:gd name="T61" fmla="*/ 475 h 808"/>
                <a:gd name="T62" fmla="*/ 339 w 822"/>
                <a:gd name="T63" fmla="*/ 239 h 808"/>
                <a:gd name="T64" fmla="*/ 573 w 822"/>
                <a:gd name="T65" fmla="*/ 333 h 808"/>
                <a:gd name="T66" fmla="*/ 482 w 822"/>
                <a:gd name="T67" fmla="*/ 56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2" h="808">
                  <a:moveTo>
                    <a:pt x="816" y="362"/>
                  </a:moveTo>
                  <a:cubicBezTo>
                    <a:pt x="758" y="327"/>
                    <a:pt x="758" y="327"/>
                    <a:pt x="758" y="327"/>
                  </a:cubicBezTo>
                  <a:cubicBezTo>
                    <a:pt x="753" y="305"/>
                    <a:pt x="745" y="283"/>
                    <a:pt x="736" y="261"/>
                  </a:cubicBezTo>
                  <a:cubicBezTo>
                    <a:pt x="727" y="239"/>
                    <a:pt x="714" y="217"/>
                    <a:pt x="701" y="196"/>
                  </a:cubicBezTo>
                  <a:cubicBezTo>
                    <a:pt x="714" y="130"/>
                    <a:pt x="714" y="130"/>
                    <a:pt x="714" y="130"/>
                  </a:cubicBezTo>
                  <a:cubicBezTo>
                    <a:pt x="676" y="87"/>
                    <a:pt x="627" y="51"/>
                    <a:pt x="575" y="28"/>
                  </a:cubicBezTo>
                  <a:cubicBezTo>
                    <a:pt x="515" y="62"/>
                    <a:pt x="515" y="62"/>
                    <a:pt x="515" y="62"/>
                  </a:cubicBezTo>
                  <a:cubicBezTo>
                    <a:pt x="472" y="48"/>
                    <a:pt x="429" y="43"/>
                    <a:pt x="384" y="47"/>
                  </a:cubicBezTo>
                  <a:cubicBezTo>
                    <a:pt x="333" y="0"/>
                    <a:pt x="333" y="0"/>
                    <a:pt x="333" y="0"/>
                  </a:cubicBezTo>
                  <a:cubicBezTo>
                    <a:pt x="305" y="6"/>
                    <a:pt x="277" y="13"/>
                    <a:pt x="249" y="26"/>
                  </a:cubicBezTo>
                  <a:cubicBezTo>
                    <a:pt x="222" y="38"/>
                    <a:pt x="195" y="53"/>
                    <a:pt x="173" y="69"/>
                  </a:cubicBezTo>
                  <a:cubicBezTo>
                    <a:pt x="173" y="140"/>
                    <a:pt x="173" y="140"/>
                    <a:pt x="173" y="140"/>
                  </a:cubicBezTo>
                  <a:cubicBezTo>
                    <a:pt x="139" y="171"/>
                    <a:pt x="111" y="206"/>
                    <a:pt x="92" y="246"/>
                  </a:cubicBezTo>
                  <a:cubicBezTo>
                    <a:pt x="27" y="267"/>
                    <a:pt x="27" y="267"/>
                    <a:pt x="27" y="267"/>
                  </a:cubicBezTo>
                  <a:cubicBezTo>
                    <a:pt x="7" y="321"/>
                    <a:pt x="0" y="380"/>
                    <a:pt x="4" y="441"/>
                  </a:cubicBezTo>
                  <a:cubicBezTo>
                    <a:pt x="62" y="475"/>
                    <a:pt x="62" y="475"/>
                    <a:pt x="62" y="475"/>
                  </a:cubicBezTo>
                  <a:cubicBezTo>
                    <a:pt x="67" y="498"/>
                    <a:pt x="74" y="523"/>
                    <a:pt x="85" y="546"/>
                  </a:cubicBezTo>
                  <a:cubicBezTo>
                    <a:pt x="95" y="567"/>
                    <a:pt x="105" y="588"/>
                    <a:pt x="118" y="607"/>
                  </a:cubicBezTo>
                  <a:cubicBezTo>
                    <a:pt x="102" y="673"/>
                    <a:pt x="102" y="673"/>
                    <a:pt x="102" y="673"/>
                  </a:cubicBezTo>
                  <a:cubicBezTo>
                    <a:pt x="140" y="718"/>
                    <a:pt x="186" y="752"/>
                    <a:pt x="237" y="777"/>
                  </a:cubicBezTo>
                  <a:cubicBezTo>
                    <a:pt x="295" y="743"/>
                    <a:pt x="295" y="743"/>
                    <a:pt x="295" y="743"/>
                  </a:cubicBezTo>
                  <a:cubicBezTo>
                    <a:pt x="342" y="760"/>
                    <a:pt x="391" y="766"/>
                    <a:pt x="442" y="762"/>
                  </a:cubicBezTo>
                  <a:cubicBezTo>
                    <a:pt x="493" y="808"/>
                    <a:pt x="493" y="808"/>
                    <a:pt x="493" y="808"/>
                  </a:cubicBezTo>
                  <a:cubicBezTo>
                    <a:pt x="518" y="802"/>
                    <a:pt x="546" y="794"/>
                    <a:pt x="572" y="783"/>
                  </a:cubicBezTo>
                  <a:cubicBezTo>
                    <a:pt x="598" y="771"/>
                    <a:pt x="622" y="757"/>
                    <a:pt x="646" y="741"/>
                  </a:cubicBezTo>
                  <a:cubicBezTo>
                    <a:pt x="646" y="673"/>
                    <a:pt x="646" y="673"/>
                    <a:pt x="646" y="673"/>
                  </a:cubicBezTo>
                  <a:cubicBezTo>
                    <a:pt x="683" y="639"/>
                    <a:pt x="713" y="597"/>
                    <a:pt x="734" y="552"/>
                  </a:cubicBezTo>
                  <a:cubicBezTo>
                    <a:pt x="797" y="532"/>
                    <a:pt x="797" y="532"/>
                    <a:pt x="797" y="532"/>
                  </a:cubicBezTo>
                  <a:cubicBezTo>
                    <a:pt x="816" y="479"/>
                    <a:pt x="822" y="420"/>
                    <a:pt x="816" y="362"/>
                  </a:cubicBezTo>
                  <a:close/>
                  <a:moveTo>
                    <a:pt x="482" y="569"/>
                  </a:moveTo>
                  <a:cubicBezTo>
                    <a:pt x="391" y="610"/>
                    <a:pt x="286" y="566"/>
                    <a:pt x="247" y="475"/>
                  </a:cubicBezTo>
                  <a:cubicBezTo>
                    <a:pt x="208" y="383"/>
                    <a:pt x="249" y="278"/>
                    <a:pt x="339" y="239"/>
                  </a:cubicBezTo>
                  <a:cubicBezTo>
                    <a:pt x="430" y="199"/>
                    <a:pt x="536" y="242"/>
                    <a:pt x="573" y="333"/>
                  </a:cubicBezTo>
                  <a:cubicBezTo>
                    <a:pt x="613" y="424"/>
                    <a:pt x="572" y="531"/>
                    <a:pt x="482" y="5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6">
              <a:extLst>
                <a:ext uri="{FF2B5EF4-FFF2-40B4-BE49-F238E27FC236}">
                  <a16:creationId xmlns:a16="http://schemas.microsoft.com/office/drawing/2014/main" id="{81579E1E-0B86-67F6-9503-96D13B94D8D3}"/>
                </a:ext>
              </a:extLst>
            </p:cNvPr>
            <p:cNvSpPr>
              <a:spLocks noEditPoints="1"/>
            </p:cNvSpPr>
            <p:nvPr/>
          </p:nvSpPr>
          <p:spPr bwMode="auto">
            <a:xfrm>
              <a:off x="4401336" y="2388016"/>
              <a:ext cx="2221899" cy="2200994"/>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Oval 7">
              <a:extLst>
                <a:ext uri="{FF2B5EF4-FFF2-40B4-BE49-F238E27FC236}">
                  <a16:creationId xmlns:a16="http://schemas.microsoft.com/office/drawing/2014/main" id="{6A4E5742-80A0-0BFC-F3A6-03578F82FB9D}"/>
                </a:ext>
              </a:extLst>
            </p:cNvPr>
            <p:cNvSpPr>
              <a:spLocks noChangeArrowheads="1"/>
            </p:cNvSpPr>
            <p:nvPr/>
          </p:nvSpPr>
          <p:spPr bwMode="auto">
            <a:xfrm>
              <a:off x="5207004" y="3196295"/>
              <a:ext cx="612307" cy="61230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8">
              <a:extLst>
                <a:ext uri="{FF2B5EF4-FFF2-40B4-BE49-F238E27FC236}">
                  <a16:creationId xmlns:a16="http://schemas.microsoft.com/office/drawing/2014/main" id="{5FB06312-63CC-67A7-B18F-0CF2D196F2CB}"/>
                </a:ext>
              </a:extLst>
            </p:cNvPr>
            <p:cNvSpPr>
              <a:spLocks noEditPoints="1"/>
            </p:cNvSpPr>
            <p:nvPr/>
          </p:nvSpPr>
          <p:spPr bwMode="auto">
            <a:xfrm>
              <a:off x="4818541" y="2807833"/>
              <a:ext cx="1388361" cy="1389230"/>
            </a:xfrm>
            <a:custGeom>
              <a:avLst/>
              <a:gdLst>
                <a:gd name="T0" fmla="*/ 425 w 851"/>
                <a:gd name="T1" fmla="*/ 851 h 851"/>
                <a:gd name="T2" fmla="*/ 0 w 851"/>
                <a:gd name="T3" fmla="*/ 426 h 851"/>
                <a:gd name="T4" fmla="*/ 425 w 851"/>
                <a:gd name="T5" fmla="*/ 0 h 851"/>
                <a:gd name="T6" fmla="*/ 851 w 851"/>
                <a:gd name="T7" fmla="*/ 426 h 851"/>
                <a:gd name="T8" fmla="*/ 425 w 851"/>
                <a:gd name="T9" fmla="*/ 851 h 851"/>
                <a:gd name="T10" fmla="*/ 425 w 851"/>
                <a:gd name="T11" fmla="*/ 44 h 851"/>
                <a:gd name="T12" fmla="*/ 44 w 851"/>
                <a:gd name="T13" fmla="*/ 426 h 851"/>
                <a:gd name="T14" fmla="*/ 425 w 851"/>
                <a:gd name="T15" fmla="*/ 807 h 851"/>
                <a:gd name="T16" fmla="*/ 807 w 851"/>
                <a:gd name="T17" fmla="*/ 426 h 851"/>
                <a:gd name="T18" fmla="*/ 425 w 851"/>
                <a:gd name="T19" fmla="*/ 4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851">
                  <a:moveTo>
                    <a:pt x="425" y="851"/>
                  </a:moveTo>
                  <a:cubicBezTo>
                    <a:pt x="191" y="851"/>
                    <a:pt x="0" y="660"/>
                    <a:pt x="0" y="426"/>
                  </a:cubicBezTo>
                  <a:cubicBezTo>
                    <a:pt x="0" y="191"/>
                    <a:pt x="191" y="0"/>
                    <a:pt x="425" y="0"/>
                  </a:cubicBezTo>
                  <a:cubicBezTo>
                    <a:pt x="660" y="0"/>
                    <a:pt x="851" y="191"/>
                    <a:pt x="851" y="426"/>
                  </a:cubicBezTo>
                  <a:cubicBezTo>
                    <a:pt x="851" y="660"/>
                    <a:pt x="660" y="851"/>
                    <a:pt x="425" y="851"/>
                  </a:cubicBezTo>
                  <a:close/>
                  <a:moveTo>
                    <a:pt x="425" y="44"/>
                  </a:moveTo>
                  <a:cubicBezTo>
                    <a:pt x="215" y="44"/>
                    <a:pt x="44" y="216"/>
                    <a:pt x="44" y="426"/>
                  </a:cubicBezTo>
                  <a:cubicBezTo>
                    <a:pt x="44" y="636"/>
                    <a:pt x="215" y="807"/>
                    <a:pt x="425" y="807"/>
                  </a:cubicBezTo>
                  <a:cubicBezTo>
                    <a:pt x="636" y="807"/>
                    <a:pt x="807" y="636"/>
                    <a:pt x="807" y="426"/>
                  </a:cubicBezTo>
                  <a:cubicBezTo>
                    <a:pt x="807" y="216"/>
                    <a:pt x="636" y="44"/>
                    <a:pt x="425"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1">
              <a:extLst>
                <a:ext uri="{FF2B5EF4-FFF2-40B4-BE49-F238E27FC236}">
                  <a16:creationId xmlns:a16="http://schemas.microsoft.com/office/drawing/2014/main" id="{E7216E06-6CA9-08A3-DF42-0D773F4ECFA4}"/>
                </a:ext>
              </a:extLst>
            </p:cNvPr>
            <p:cNvSpPr>
              <a:spLocks noEditPoints="1"/>
            </p:cNvSpPr>
            <p:nvPr/>
          </p:nvSpPr>
          <p:spPr bwMode="auto">
            <a:xfrm rot="2828707">
              <a:off x="6529864" y="3651729"/>
              <a:ext cx="921564" cy="880697"/>
            </a:xfrm>
            <a:custGeom>
              <a:avLst/>
              <a:gdLst>
                <a:gd name="T0" fmla="*/ 868 w 882"/>
                <a:gd name="T1" fmla="*/ 325 h 842"/>
                <a:gd name="T2" fmla="*/ 801 w 882"/>
                <a:gd name="T3" fmla="*/ 295 h 842"/>
                <a:gd name="T4" fmla="*/ 770 w 882"/>
                <a:gd name="T5" fmla="*/ 228 h 842"/>
                <a:gd name="T6" fmla="*/ 724 w 882"/>
                <a:gd name="T7" fmla="*/ 164 h 842"/>
                <a:gd name="T8" fmla="*/ 729 w 882"/>
                <a:gd name="T9" fmla="*/ 91 h 842"/>
                <a:gd name="T10" fmla="*/ 569 w 882"/>
                <a:gd name="T11" fmla="*/ 0 h 842"/>
                <a:gd name="T12" fmla="*/ 509 w 882"/>
                <a:gd name="T13" fmla="*/ 44 h 842"/>
                <a:gd name="T14" fmla="*/ 367 w 882"/>
                <a:gd name="T15" fmla="*/ 44 h 842"/>
                <a:gd name="T16" fmla="*/ 307 w 882"/>
                <a:gd name="T17" fmla="*/ 1 h 842"/>
                <a:gd name="T18" fmla="*/ 221 w 882"/>
                <a:gd name="T19" fmla="*/ 39 h 842"/>
                <a:gd name="T20" fmla="*/ 145 w 882"/>
                <a:gd name="T21" fmla="*/ 95 h 842"/>
                <a:gd name="T22" fmla="*/ 154 w 882"/>
                <a:gd name="T23" fmla="*/ 170 h 842"/>
                <a:gd name="T24" fmla="*/ 81 w 882"/>
                <a:gd name="T25" fmla="*/ 294 h 842"/>
                <a:gd name="T26" fmla="*/ 15 w 882"/>
                <a:gd name="T27" fmla="*/ 324 h 842"/>
                <a:gd name="T28" fmla="*/ 13 w 882"/>
                <a:gd name="T29" fmla="*/ 514 h 842"/>
                <a:gd name="T30" fmla="*/ 79 w 882"/>
                <a:gd name="T31" fmla="*/ 542 h 842"/>
                <a:gd name="T32" fmla="*/ 113 w 882"/>
                <a:gd name="T33" fmla="*/ 614 h 842"/>
                <a:gd name="T34" fmla="*/ 155 w 882"/>
                <a:gd name="T35" fmla="*/ 675 h 842"/>
                <a:gd name="T36" fmla="*/ 146 w 882"/>
                <a:gd name="T37" fmla="*/ 748 h 842"/>
                <a:gd name="T38" fmla="*/ 304 w 882"/>
                <a:gd name="T39" fmla="*/ 842 h 842"/>
                <a:gd name="T40" fmla="*/ 362 w 882"/>
                <a:gd name="T41" fmla="*/ 798 h 842"/>
                <a:gd name="T42" fmla="*/ 520 w 882"/>
                <a:gd name="T43" fmla="*/ 799 h 842"/>
                <a:gd name="T44" fmla="*/ 580 w 882"/>
                <a:gd name="T45" fmla="*/ 842 h 842"/>
                <a:gd name="T46" fmla="*/ 662 w 882"/>
                <a:gd name="T47" fmla="*/ 806 h 842"/>
                <a:gd name="T48" fmla="*/ 735 w 882"/>
                <a:gd name="T49" fmla="*/ 751 h 842"/>
                <a:gd name="T50" fmla="*/ 726 w 882"/>
                <a:gd name="T51" fmla="*/ 678 h 842"/>
                <a:gd name="T52" fmla="*/ 805 w 882"/>
                <a:gd name="T53" fmla="*/ 538 h 842"/>
                <a:gd name="T54" fmla="*/ 870 w 882"/>
                <a:gd name="T55" fmla="*/ 509 h 842"/>
                <a:gd name="T56" fmla="*/ 868 w 882"/>
                <a:gd name="T57" fmla="*/ 325 h 842"/>
                <a:gd name="T58" fmla="*/ 512 w 882"/>
                <a:gd name="T59" fmla="*/ 587 h 842"/>
                <a:gd name="T60" fmla="*/ 278 w 882"/>
                <a:gd name="T61" fmla="*/ 493 h 842"/>
                <a:gd name="T62" fmla="*/ 370 w 882"/>
                <a:gd name="T63" fmla="*/ 257 h 842"/>
                <a:gd name="T64" fmla="*/ 604 w 882"/>
                <a:gd name="T65" fmla="*/ 351 h 842"/>
                <a:gd name="T66" fmla="*/ 512 w 882"/>
                <a:gd name="T67" fmla="*/ 58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2" h="842">
                  <a:moveTo>
                    <a:pt x="868" y="325"/>
                  </a:moveTo>
                  <a:cubicBezTo>
                    <a:pt x="801" y="295"/>
                    <a:pt x="801" y="295"/>
                    <a:pt x="801" y="295"/>
                  </a:cubicBezTo>
                  <a:cubicBezTo>
                    <a:pt x="793" y="273"/>
                    <a:pt x="783" y="250"/>
                    <a:pt x="770" y="228"/>
                  </a:cubicBezTo>
                  <a:cubicBezTo>
                    <a:pt x="757" y="205"/>
                    <a:pt x="741" y="184"/>
                    <a:pt x="724" y="164"/>
                  </a:cubicBezTo>
                  <a:cubicBezTo>
                    <a:pt x="729" y="91"/>
                    <a:pt x="729" y="91"/>
                    <a:pt x="729" y="91"/>
                  </a:cubicBezTo>
                  <a:cubicBezTo>
                    <a:pt x="684" y="50"/>
                    <a:pt x="627" y="18"/>
                    <a:pt x="569" y="0"/>
                  </a:cubicBezTo>
                  <a:cubicBezTo>
                    <a:pt x="509" y="44"/>
                    <a:pt x="509" y="44"/>
                    <a:pt x="509" y="44"/>
                  </a:cubicBezTo>
                  <a:cubicBezTo>
                    <a:pt x="462" y="34"/>
                    <a:pt x="414" y="35"/>
                    <a:pt x="367" y="44"/>
                  </a:cubicBezTo>
                  <a:cubicBezTo>
                    <a:pt x="307" y="1"/>
                    <a:pt x="307" y="1"/>
                    <a:pt x="307" y="1"/>
                  </a:cubicBezTo>
                  <a:cubicBezTo>
                    <a:pt x="278" y="11"/>
                    <a:pt x="249" y="23"/>
                    <a:pt x="221" y="39"/>
                  </a:cubicBezTo>
                  <a:cubicBezTo>
                    <a:pt x="193" y="56"/>
                    <a:pt x="167" y="75"/>
                    <a:pt x="145" y="95"/>
                  </a:cubicBezTo>
                  <a:cubicBezTo>
                    <a:pt x="154" y="170"/>
                    <a:pt x="154" y="170"/>
                    <a:pt x="154" y="170"/>
                  </a:cubicBezTo>
                  <a:cubicBezTo>
                    <a:pt x="122" y="208"/>
                    <a:pt x="96" y="249"/>
                    <a:pt x="81" y="294"/>
                  </a:cubicBezTo>
                  <a:cubicBezTo>
                    <a:pt x="15" y="324"/>
                    <a:pt x="15" y="324"/>
                    <a:pt x="15" y="324"/>
                  </a:cubicBezTo>
                  <a:cubicBezTo>
                    <a:pt x="0" y="385"/>
                    <a:pt x="0" y="449"/>
                    <a:pt x="13" y="514"/>
                  </a:cubicBezTo>
                  <a:cubicBezTo>
                    <a:pt x="79" y="542"/>
                    <a:pt x="79" y="542"/>
                    <a:pt x="79" y="542"/>
                  </a:cubicBezTo>
                  <a:cubicBezTo>
                    <a:pt x="87" y="566"/>
                    <a:pt x="98" y="592"/>
                    <a:pt x="113" y="614"/>
                  </a:cubicBezTo>
                  <a:cubicBezTo>
                    <a:pt x="125" y="636"/>
                    <a:pt x="139" y="657"/>
                    <a:pt x="155" y="675"/>
                  </a:cubicBezTo>
                  <a:cubicBezTo>
                    <a:pt x="146" y="748"/>
                    <a:pt x="146" y="748"/>
                    <a:pt x="146" y="748"/>
                  </a:cubicBezTo>
                  <a:cubicBezTo>
                    <a:pt x="193" y="791"/>
                    <a:pt x="247" y="822"/>
                    <a:pt x="304" y="842"/>
                  </a:cubicBezTo>
                  <a:cubicBezTo>
                    <a:pt x="362" y="798"/>
                    <a:pt x="362" y="798"/>
                    <a:pt x="362" y="798"/>
                  </a:cubicBezTo>
                  <a:cubicBezTo>
                    <a:pt x="414" y="810"/>
                    <a:pt x="466" y="810"/>
                    <a:pt x="520" y="799"/>
                  </a:cubicBezTo>
                  <a:cubicBezTo>
                    <a:pt x="580" y="842"/>
                    <a:pt x="580" y="842"/>
                    <a:pt x="580" y="842"/>
                  </a:cubicBezTo>
                  <a:cubicBezTo>
                    <a:pt x="607" y="832"/>
                    <a:pt x="635" y="820"/>
                    <a:pt x="662" y="806"/>
                  </a:cubicBezTo>
                  <a:cubicBezTo>
                    <a:pt x="687" y="789"/>
                    <a:pt x="712" y="771"/>
                    <a:pt x="735" y="751"/>
                  </a:cubicBezTo>
                  <a:cubicBezTo>
                    <a:pt x="726" y="678"/>
                    <a:pt x="726" y="678"/>
                    <a:pt x="726" y="678"/>
                  </a:cubicBezTo>
                  <a:cubicBezTo>
                    <a:pt x="762" y="637"/>
                    <a:pt x="788" y="589"/>
                    <a:pt x="805" y="538"/>
                  </a:cubicBezTo>
                  <a:cubicBezTo>
                    <a:pt x="870" y="509"/>
                    <a:pt x="870" y="509"/>
                    <a:pt x="870" y="509"/>
                  </a:cubicBezTo>
                  <a:cubicBezTo>
                    <a:pt x="882" y="450"/>
                    <a:pt x="881" y="386"/>
                    <a:pt x="868" y="325"/>
                  </a:cubicBezTo>
                  <a:close/>
                  <a:moveTo>
                    <a:pt x="512" y="587"/>
                  </a:moveTo>
                  <a:cubicBezTo>
                    <a:pt x="422" y="628"/>
                    <a:pt x="317" y="584"/>
                    <a:pt x="278" y="493"/>
                  </a:cubicBezTo>
                  <a:cubicBezTo>
                    <a:pt x="238" y="401"/>
                    <a:pt x="280" y="296"/>
                    <a:pt x="370" y="257"/>
                  </a:cubicBezTo>
                  <a:cubicBezTo>
                    <a:pt x="460" y="217"/>
                    <a:pt x="566" y="260"/>
                    <a:pt x="604" y="351"/>
                  </a:cubicBezTo>
                  <a:cubicBezTo>
                    <a:pt x="644" y="442"/>
                    <a:pt x="603" y="549"/>
                    <a:pt x="512" y="5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5">
              <a:extLst>
                <a:ext uri="{FF2B5EF4-FFF2-40B4-BE49-F238E27FC236}">
                  <a16:creationId xmlns:a16="http://schemas.microsoft.com/office/drawing/2014/main" id="{3A00287B-724D-0568-0927-AB0729DD0C84}"/>
                </a:ext>
              </a:extLst>
            </p:cNvPr>
            <p:cNvSpPr>
              <a:spLocks noEditPoints="1"/>
            </p:cNvSpPr>
            <p:nvPr/>
          </p:nvSpPr>
          <p:spPr bwMode="auto">
            <a:xfrm rot="351318">
              <a:off x="5845519" y="4363949"/>
              <a:ext cx="1017834" cy="1001309"/>
            </a:xfrm>
            <a:custGeom>
              <a:avLst/>
              <a:gdLst>
                <a:gd name="T0" fmla="*/ 816 w 822"/>
                <a:gd name="T1" fmla="*/ 362 h 808"/>
                <a:gd name="T2" fmla="*/ 758 w 822"/>
                <a:gd name="T3" fmla="*/ 327 h 808"/>
                <a:gd name="T4" fmla="*/ 736 w 822"/>
                <a:gd name="T5" fmla="*/ 261 h 808"/>
                <a:gd name="T6" fmla="*/ 701 w 822"/>
                <a:gd name="T7" fmla="*/ 196 h 808"/>
                <a:gd name="T8" fmla="*/ 714 w 822"/>
                <a:gd name="T9" fmla="*/ 130 h 808"/>
                <a:gd name="T10" fmla="*/ 575 w 822"/>
                <a:gd name="T11" fmla="*/ 28 h 808"/>
                <a:gd name="T12" fmla="*/ 515 w 822"/>
                <a:gd name="T13" fmla="*/ 62 h 808"/>
                <a:gd name="T14" fmla="*/ 384 w 822"/>
                <a:gd name="T15" fmla="*/ 47 h 808"/>
                <a:gd name="T16" fmla="*/ 333 w 822"/>
                <a:gd name="T17" fmla="*/ 0 h 808"/>
                <a:gd name="T18" fmla="*/ 249 w 822"/>
                <a:gd name="T19" fmla="*/ 26 h 808"/>
                <a:gd name="T20" fmla="*/ 173 w 822"/>
                <a:gd name="T21" fmla="*/ 69 h 808"/>
                <a:gd name="T22" fmla="*/ 173 w 822"/>
                <a:gd name="T23" fmla="*/ 140 h 808"/>
                <a:gd name="T24" fmla="*/ 92 w 822"/>
                <a:gd name="T25" fmla="*/ 246 h 808"/>
                <a:gd name="T26" fmla="*/ 27 w 822"/>
                <a:gd name="T27" fmla="*/ 267 h 808"/>
                <a:gd name="T28" fmla="*/ 4 w 822"/>
                <a:gd name="T29" fmla="*/ 441 h 808"/>
                <a:gd name="T30" fmla="*/ 62 w 822"/>
                <a:gd name="T31" fmla="*/ 475 h 808"/>
                <a:gd name="T32" fmla="*/ 85 w 822"/>
                <a:gd name="T33" fmla="*/ 546 h 808"/>
                <a:gd name="T34" fmla="*/ 118 w 822"/>
                <a:gd name="T35" fmla="*/ 607 h 808"/>
                <a:gd name="T36" fmla="*/ 102 w 822"/>
                <a:gd name="T37" fmla="*/ 673 h 808"/>
                <a:gd name="T38" fmla="*/ 237 w 822"/>
                <a:gd name="T39" fmla="*/ 777 h 808"/>
                <a:gd name="T40" fmla="*/ 295 w 822"/>
                <a:gd name="T41" fmla="*/ 743 h 808"/>
                <a:gd name="T42" fmla="*/ 442 w 822"/>
                <a:gd name="T43" fmla="*/ 762 h 808"/>
                <a:gd name="T44" fmla="*/ 493 w 822"/>
                <a:gd name="T45" fmla="*/ 808 h 808"/>
                <a:gd name="T46" fmla="*/ 572 w 822"/>
                <a:gd name="T47" fmla="*/ 783 h 808"/>
                <a:gd name="T48" fmla="*/ 646 w 822"/>
                <a:gd name="T49" fmla="*/ 741 h 808"/>
                <a:gd name="T50" fmla="*/ 646 w 822"/>
                <a:gd name="T51" fmla="*/ 673 h 808"/>
                <a:gd name="T52" fmla="*/ 734 w 822"/>
                <a:gd name="T53" fmla="*/ 552 h 808"/>
                <a:gd name="T54" fmla="*/ 797 w 822"/>
                <a:gd name="T55" fmla="*/ 532 h 808"/>
                <a:gd name="T56" fmla="*/ 816 w 822"/>
                <a:gd name="T57" fmla="*/ 362 h 808"/>
                <a:gd name="T58" fmla="*/ 482 w 822"/>
                <a:gd name="T59" fmla="*/ 569 h 808"/>
                <a:gd name="T60" fmla="*/ 247 w 822"/>
                <a:gd name="T61" fmla="*/ 475 h 808"/>
                <a:gd name="T62" fmla="*/ 339 w 822"/>
                <a:gd name="T63" fmla="*/ 239 h 808"/>
                <a:gd name="T64" fmla="*/ 573 w 822"/>
                <a:gd name="T65" fmla="*/ 333 h 808"/>
                <a:gd name="T66" fmla="*/ 482 w 822"/>
                <a:gd name="T67" fmla="*/ 56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2" h="808">
                  <a:moveTo>
                    <a:pt x="816" y="362"/>
                  </a:moveTo>
                  <a:cubicBezTo>
                    <a:pt x="758" y="327"/>
                    <a:pt x="758" y="327"/>
                    <a:pt x="758" y="327"/>
                  </a:cubicBezTo>
                  <a:cubicBezTo>
                    <a:pt x="753" y="305"/>
                    <a:pt x="745" y="283"/>
                    <a:pt x="736" y="261"/>
                  </a:cubicBezTo>
                  <a:cubicBezTo>
                    <a:pt x="727" y="239"/>
                    <a:pt x="714" y="217"/>
                    <a:pt x="701" y="196"/>
                  </a:cubicBezTo>
                  <a:cubicBezTo>
                    <a:pt x="714" y="130"/>
                    <a:pt x="714" y="130"/>
                    <a:pt x="714" y="130"/>
                  </a:cubicBezTo>
                  <a:cubicBezTo>
                    <a:pt x="676" y="87"/>
                    <a:pt x="627" y="51"/>
                    <a:pt x="575" y="28"/>
                  </a:cubicBezTo>
                  <a:cubicBezTo>
                    <a:pt x="515" y="62"/>
                    <a:pt x="515" y="62"/>
                    <a:pt x="515" y="62"/>
                  </a:cubicBezTo>
                  <a:cubicBezTo>
                    <a:pt x="472" y="48"/>
                    <a:pt x="429" y="43"/>
                    <a:pt x="384" y="47"/>
                  </a:cubicBezTo>
                  <a:cubicBezTo>
                    <a:pt x="333" y="0"/>
                    <a:pt x="333" y="0"/>
                    <a:pt x="333" y="0"/>
                  </a:cubicBezTo>
                  <a:cubicBezTo>
                    <a:pt x="305" y="6"/>
                    <a:pt x="277" y="13"/>
                    <a:pt x="249" y="26"/>
                  </a:cubicBezTo>
                  <a:cubicBezTo>
                    <a:pt x="222" y="38"/>
                    <a:pt x="195" y="53"/>
                    <a:pt x="173" y="69"/>
                  </a:cubicBezTo>
                  <a:cubicBezTo>
                    <a:pt x="173" y="140"/>
                    <a:pt x="173" y="140"/>
                    <a:pt x="173" y="140"/>
                  </a:cubicBezTo>
                  <a:cubicBezTo>
                    <a:pt x="139" y="171"/>
                    <a:pt x="111" y="206"/>
                    <a:pt x="92" y="246"/>
                  </a:cubicBezTo>
                  <a:cubicBezTo>
                    <a:pt x="27" y="267"/>
                    <a:pt x="27" y="267"/>
                    <a:pt x="27" y="267"/>
                  </a:cubicBezTo>
                  <a:cubicBezTo>
                    <a:pt x="7" y="321"/>
                    <a:pt x="0" y="380"/>
                    <a:pt x="4" y="441"/>
                  </a:cubicBezTo>
                  <a:cubicBezTo>
                    <a:pt x="62" y="475"/>
                    <a:pt x="62" y="475"/>
                    <a:pt x="62" y="475"/>
                  </a:cubicBezTo>
                  <a:cubicBezTo>
                    <a:pt x="67" y="498"/>
                    <a:pt x="74" y="523"/>
                    <a:pt x="85" y="546"/>
                  </a:cubicBezTo>
                  <a:cubicBezTo>
                    <a:pt x="95" y="567"/>
                    <a:pt x="105" y="588"/>
                    <a:pt x="118" y="607"/>
                  </a:cubicBezTo>
                  <a:cubicBezTo>
                    <a:pt x="102" y="673"/>
                    <a:pt x="102" y="673"/>
                    <a:pt x="102" y="673"/>
                  </a:cubicBezTo>
                  <a:cubicBezTo>
                    <a:pt x="140" y="718"/>
                    <a:pt x="186" y="752"/>
                    <a:pt x="237" y="777"/>
                  </a:cubicBezTo>
                  <a:cubicBezTo>
                    <a:pt x="295" y="743"/>
                    <a:pt x="295" y="743"/>
                    <a:pt x="295" y="743"/>
                  </a:cubicBezTo>
                  <a:cubicBezTo>
                    <a:pt x="342" y="760"/>
                    <a:pt x="391" y="766"/>
                    <a:pt x="442" y="762"/>
                  </a:cubicBezTo>
                  <a:cubicBezTo>
                    <a:pt x="493" y="808"/>
                    <a:pt x="493" y="808"/>
                    <a:pt x="493" y="808"/>
                  </a:cubicBezTo>
                  <a:cubicBezTo>
                    <a:pt x="518" y="802"/>
                    <a:pt x="546" y="794"/>
                    <a:pt x="572" y="783"/>
                  </a:cubicBezTo>
                  <a:cubicBezTo>
                    <a:pt x="598" y="771"/>
                    <a:pt x="622" y="757"/>
                    <a:pt x="646" y="741"/>
                  </a:cubicBezTo>
                  <a:cubicBezTo>
                    <a:pt x="646" y="673"/>
                    <a:pt x="646" y="673"/>
                    <a:pt x="646" y="673"/>
                  </a:cubicBezTo>
                  <a:cubicBezTo>
                    <a:pt x="683" y="639"/>
                    <a:pt x="713" y="597"/>
                    <a:pt x="734" y="552"/>
                  </a:cubicBezTo>
                  <a:cubicBezTo>
                    <a:pt x="797" y="532"/>
                    <a:pt x="797" y="532"/>
                    <a:pt x="797" y="532"/>
                  </a:cubicBezTo>
                  <a:cubicBezTo>
                    <a:pt x="816" y="479"/>
                    <a:pt x="822" y="420"/>
                    <a:pt x="816" y="362"/>
                  </a:cubicBezTo>
                  <a:close/>
                  <a:moveTo>
                    <a:pt x="482" y="569"/>
                  </a:moveTo>
                  <a:cubicBezTo>
                    <a:pt x="391" y="610"/>
                    <a:pt x="286" y="566"/>
                    <a:pt x="247" y="475"/>
                  </a:cubicBezTo>
                  <a:cubicBezTo>
                    <a:pt x="208" y="383"/>
                    <a:pt x="249" y="278"/>
                    <a:pt x="339" y="239"/>
                  </a:cubicBezTo>
                  <a:cubicBezTo>
                    <a:pt x="430" y="199"/>
                    <a:pt x="536" y="242"/>
                    <a:pt x="573" y="333"/>
                  </a:cubicBezTo>
                  <a:cubicBezTo>
                    <a:pt x="613" y="424"/>
                    <a:pt x="572" y="531"/>
                    <a:pt x="482" y="56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9" name="ee4pHeader2">
            <a:extLst>
              <a:ext uri="{FF2B5EF4-FFF2-40B4-BE49-F238E27FC236}">
                <a16:creationId xmlns:a16="http://schemas.microsoft.com/office/drawing/2014/main" id="{3315A163-85EB-F243-28AF-807BEF41DAAC}"/>
              </a:ext>
            </a:extLst>
          </p:cNvPr>
          <p:cNvSpPr txBox="1"/>
          <p:nvPr/>
        </p:nvSpPr>
        <p:spPr>
          <a:xfrm>
            <a:off x="2711838" y="6211612"/>
            <a:ext cx="5814785" cy="306909"/>
          </a:xfrm>
          <a:prstGeom prst="rect">
            <a:avLst/>
          </a:prstGeom>
          <a:noFill/>
          <a:ln cap="rnd">
            <a:noFill/>
          </a:ln>
        </p:spPr>
        <p:txBody>
          <a:bodyPr vert="horz" wrap="square" lIns="0" tIns="0" rIns="0" bIns="0" rtlCol="0" anchor="ctr" anchorCtr="0">
            <a:noAutofit/>
          </a:bodyPr>
          <a:lstStyle/>
          <a:p>
            <a:pPr marL="0" lvl="3"/>
            <a:r>
              <a:rPr lang="en-US" sz="1400" b="1" dirty="0">
                <a:solidFill>
                  <a:schemeClr val="tx2"/>
                </a:solidFill>
                <a:latin typeface="Verdana" panose="020B0604030504040204" pitchFamily="34" charset="0"/>
              </a:rPr>
              <a:t>Please view Information Package for detailed information </a:t>
            </a:r>
          </a:p>
        </p:txBody>
      </p:sp>
    </p:spTree>
    <p:custDataLst>
      <p:tags r:id="rId1"/>
    </p:custDataLst>
    <p:extLst>
      <p:ext uri="{BB962C8B-B14F-4D97-AF65-F5344CB8AC3E}">
        <p14:creationId xmlns:p14="http://schemas.microsoft.com/office/powerpoint/2010/main" val="1097472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451E80B-CC27-0666-F148-6CC7907A9345}"/>
              </a:ext>
            </a:extLst>
          </p:cNvPr>
          <p:cNvGraphicFramePr>
            <a:graphicFrameLocks noChangeAspect="1"/>
          </p:cNvGraphicFramePr>
          <p:nvPr>
            <p:custDataLst>
              <p:tags r:id="rId1"/>
            </p:custDataLst>
            <p:extLst>
              <p:ext uri="{D42A27DB-BD31-4B8C-83A1-F6EECF244321}">
                <p14:modId xmlns:p14="http://schemas.microsoft.com/office/powerpoint/2010/main" val="3688999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5451E80B-CC27-0666-F148-6CC7907A9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7D56A-97EC-4852-1078-232017DAE142}"/>
              </a:ext>
            </a:extLst>
          </p:cNvPr>
          <p:cNvSpPr>
            <a:spLocks noGrp="1"/>
          </p:cNvSpPr>
          <p:nvPr>
            <p:ph type="title"/>
          </p:nvPr>
        </p:nvSpPr>
        <p:spPr>
          <a:xfrm>
            <a:off x="630000" y="622800"/>
            <a:ext cx="6264000" cy="664797"/>
          </a:xfrm>
        </p:spPr>
        <p:txBody>
          <a:bodyPr vert="horz"/>
          <a:lstStyle/>
          <a:p>
            <a:r>
              <a:rPr lang="en-US" dirty="0"/>
              <a:t>Please nominate up to three fellows and one mentor by November 18 (EOB)</a:t>
            </a:r>
          </a:p>
        </p:txBody>
      </p:sp>
      <p:sp>
        <p:nvSpPr>
          <p:cNvPr id="19" name="ee4pHeader2">
            <a:extLst>
              <a:ext uri="{FF2B5EF4-FFF2-40B4-BE49-F238E27FC236}">
                <a16:creationId xmlns:a16="http://schemas.microsoft.com/office/drawing/2014/main" id="{9508948F-E6EE-A09F-7030-5053ABF4940D}"/>
              </a:ext>
            </a:extLst>
          </p:cNvPr>
          <p:cNvSpPr txBox="1"/>
          <p:nvPr/>
        </p:nvSpPr>
        <p:spPr>
          <a:xfrm>
            <a:off x="1166707" y="1846265"/>
            <a:ext cx="5386493" cy="313015"/>
          </a:xfrm>
          <a:prstGeom prst="rect">
            <a:avLst/>
          </a:prstGeom>
          <a:noFill/>
          <a:ln cap="rnd">
            <a:noFill/>
          </a:ln>
        </p:spPr>
        <p:txBody>
          <a:bodyPr vert="horz" wrap="square" lIns="0" tIns="0" rIns="0" bIns="0" rtlCol="0" anchor="b" anchorCtr="0">
            <a:noAutofit/>
          </a:bodyPr>
          <a:lstStyle/>
          <a:p>
            <a:pPr marL="0" lvl="3"/>
            <a:r>
              <a:rPr lang="en-US" b="1">
                <a:solidFill>
                  <a:srgbClr val="004494">
                    <a:lumMod val="100000"/>
                  </a:srgbClr>
                </a:solidFill>
                <a:latin typeface="Verdana" panose="020B0604030504040204" pitchFamily="34" charset="0"/>
              </a:rPr>
              <a:t>Fellow nomination</a:t>
            </a:r>
            <a:endParaRPr lang="en-US" b="1">
              <a:solidFill>
                <a:srgbClr val="D2222A"/>
              </a:solidFill>
              <a:latin typeface="Verdana" panose="020B0604030504040204" pitchFamily="34" charset="0"/>
            </a:endParaRPr>
          </a:p>
        </p:txBody>
      </p:sp>
      <p:sp>
        <p:nvSpPr>
          <p:cNvPr id="20" name="ee4pContent2">
            <a:extLst>
              <a:ext uri="{FF2B5EF4-FFF2-40B4-BE49-F238E27FC236}">
                <a16:creationId xmlns:a16="http://schemas.microsoft.com/office/drawing/2014/main" id="{65D55E1F-E6BC-8D81-9CEB-49EF7F5C44FB}"/>
              </a:ext>
            </a:extLst>
          </p:cNvPr>
          <p:cNvSpPr txBox="1"/>
          <p:nvPr/>
        </p:nvSpPr>
        <p:spPr>
          <a:xfrm>
            <a:off x="1166707" y="2217020"/>
            <a:ext cx="5627793" cy="135861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600"/>
              </a:spcAft>
              <a:buNone/>
            </a:pPr>
            <a:r>
              <a:rPr lang="en-US" sz="1400" dirty="0">
                <a:solidFill>
                  <a:schemeClr val="tx2"/>
                </a:solidFill>
              </a:rPr>
              <a:t>Please provide us with the following by November 18 (EOB):</a:t>
            </a:r>
          </a:p>
          <a:p>
            <a:pPr marL="378000" lvl="1" indent="-252000">
              <a:spcAft>
                <a:spcPts val="600"/>
              </a:spcAft>
              <a:buFont typeface="Trebuchet MS" panose="020B0603020202020204" pitchFamily="34" charset="0"/>
              <a:buChar char="•"/>
              <a:tabLst>
                <a:tab pos="179388" algn="l"/>
              </a:tabLst>
            </a:pPr>
            <a:r>
              <a:rPr lang="en-US" sz="1400" dirty="0">
                <a:solidFill>
                  <a:schemeClr val="tx2"/>
                </a:solidFill>
              </a:rPr>
              <a:t>A ranked list of up to three fellows in line with the selection criteria (see the following pages)</a:t>
            </a:r>
          </a:p>
          <a:p>
            <a:pPr marL="378000" lvl="1" indent="-252000">
              <a:spcAft>
                <a:spcPts val="600"/>
              </a:spcAft>
              <a:buFont typeface="Trebuchet MS" panose="020B0603020202020204" pitchFamily="34" charset="0"/>
              <a:buChar char="•"/>
              <a:tabLst>
                <a:tab pos="179388" algn="l"/>
              </a:tabLst>
            </a:pPr>
            <a:r>
              <a:rPr lang="en-US" sz="1400" dirty="0">
                <a:solidFill>
                  <a:schemeClr val="tx2"/>
                </a:solidFill>
              </a:rPr>
              <a:t>One completed CV for each nominated fellow</a:t>
            </a:r>
          </a:p>
        </p:txBody>
      </p:sp>
      <p:sp>
        <p:nvSpPr>
          <p:cNvPr id="25" name="Oval 20">
            <a:extLst>
              <a:ext uri="{FF2B5EF4-FFF2-40B4-BE49-F238E27FC236}">
                <a16:creationId xmlns:a16="http://schemas.microsoft.com/office/drawing/2014/main" id="{2677E349-A2B9-A00E-2BD8-F6913EEE5620}"/>
              </a:ext>
            </a:extLst>
          </p:cNvPr>
          <p:cNvSpPr>
            <a:spLocks noChangeAspect="1" noChangeArrowheads="1"/>
          </p:cNvSpPr>
          <p:nvPr/>
        </p:nvSpPr>
        <p:spPr bwMode="auto">
          <a:xfrm>
            <a:off x="662701" y="1803989"/>
            <a:ext cx="397568" cy="397568"/>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a:solidFill>
                  <a:srgbClr val="FFFFFF">
                    <a:lumMod val="100000"/>
                  </a:srgbClr>
                </a:solidFill>
                <a:latin typeface="Verdana" panose="020B0604030504040204" pitchFamily="34" charset="0"/>
              </a:rPr>
              <a:t>1</a:t>
            </a:r>
          </a:p>
        </p:txBody>
      </p:sp>
      <p:sp>
        <p:nvSpPr>
          <p:cNvPr id="26" name="ee4pHeader2">
            <a:extLst>
              <a:ext uri="{FF2B5EF4-FFF2-40B4-BE49-F238E27FC236}">
                <a16:creationId xmlns:a16="http://schemas.microsoft.com/office/drawing/2014/main" id="{CA1A48AB-FD73-590B-3CF3-666EA4899779}"/>
              </a:ext>
            </a:extLst>
          </p:cNvPr>
          <p:cNvSpPr txBox="1"/>
          <p:nvPr/>
        </p:nvSpPr>
        <p:spPr>
          <a:xfrm>
            <a:off x="1166707" y="3924676"/>
            <a:ext cx="5122725" cy="313015"/>
          </a:xfrm>
          <a:prstGeom prst="rect">
            <a:avLst/>
          </a:prstGeom>
          <a:noFill/>
          <a:ln cap="rnd">
            <a:noFill/>
          </a:ln>
        </p:spPr>
        <p:txBody>
          <a:bodyPr vert="horz" wrap="square" lIns="0" tIns="0" rIns="0" bIns="0" rtlCol="0" anchor="b" anchorCtr="0">
            <a:noAutofit/>
          </a:bodyPr>
          <a:lstStyle/>
          <a:p>
            <a:pPr marL="0" lvl="3"/>
            <a:r>
              <a:rPr lang="en-US" b="1">
                <a:solidFill>
                  <a:srgbClr val="004494">
                    <a:lumMod val="100000"/>
                  </a:srgbClr>
                </a:solidFill>
                <a:latin typeface="Verdana" panose="020B0604030504040204" pitchFamily="34" charset="0"/>
              </a:rPr>
              <a:t>Mentor nomination</a:t>
            </a:r>
            <a:endParaRPr lang="en-US" b="1">
              <a:solidFill>
                <a:srgbClr val="D2222A"/>
              </a:solidFill>
              <a:latin typeface="Verdana" panose="020B0604030504040204" pitchFamily="34" charset="0"/>
            </a:endParaRPr>
          </a:p>
        </p:txBody>
      </p:sp>
      <p:sp>
        <p:nvSpPr>
          <p:cNvPr id="27" name="ee4pContent2">
            <a:extLst>
              <a:ext uri="{FF2B5EF4-FFF2-40B4-BE49-F238E27FC236}">
                <a16:creationId xmlns:a16="http://schemas.microsoft.com/office/drawing/2014/main" id="{FF2DD02D-98A4-720E-95B0-6ADD6924CD09}"/>
              </a:ext>
            </a:extLst>
          </p:cNvPr>
          <p:cNvSpPr txBox="1"/>
          <p:nvPr/>
        </p:nvSpPr>
        <p:spPr>
          <a:xfrm>
            <a:off x="1166707" y="4348219"/>
            <a:ext cx="5627793" cy="12945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600"/>
              </a:spcAft>
              <a:buNone/>
            </a:pPr>
            <a:r>
              <a:rPr lang="en-US" sz="1400" dirty="0">
                <a:solidFill>
                  <a:schemeClr val="tx2"/>
                </a:solidFill>
              </a:rPr>
              <a:t>Please provide us with the following by November 18 (EOB):</a:t>
            </a:r>
          </a:p>
          <a:p>
            <a:pPr marL="378000" lvl="1" indent="-252000">
              <a:spcAft>
                <a:spcPts val="600"/>
              </a:spcAft>
              <a:buFont typeface="Trebuchet MS" panose="020B0603020202020204" pitchFamily="34" charset="0"/>
              <a:buChar char="•"/>
            </a:pPr>
            <a:r>
              <a:rPr lang="en-US" sz="1400" dirty="0">
                <a:solidFill>
                  <a:schemeClr val="tx2"/>
                </a:solidFill>
              </a:rPr>
              <a:t>Nomination of one mentor in line with the target profile provided (see on following pages)</a:t>
            </a:r>
          </a:p>
          <a:p>
            <a:pPr marL="378000" lvl="1" indent="-252000">
              <a:spcAft>
                <a:spcPts val="600"/>
              </a:spcAft>
              <a:buFont typeface="Trebuchet MS" panose="020B0603020202020204" pitchFamily="34" charset="0"/>
              <a:buChar char="•"/>
            </a:pPr>
            <a:r>
              <a:rPr lang="en-US" sz="1400" dirty="0">
                <a:solidFill>
                  <a:schemeClr val="tx2"/>
                </a:solidFill>
              </a:rPr>
              <a:t>Completed CV for the nominated mentor </a:t>
            </a:r>
          </a:p>
        </p:txBody>
      </p:sp>
      <p:sp>
        <p:nvSpPr>
          <p:cNvPr id="28" name="Oval 20">
            <a:extLst>
              <a:ext uri="{FF2B5EF4-FFF2-40B4-BE49-F238E27FC236}">
                <a16:creationId xmlns:a16="http://schemas.microsoft.com/office/drawing/2014/main" id="{C973E643-9F47-A768-3326-B3C4FEF4FA45}"/>
              </a:ext>
            </a:extLst>
          </p:cNvPr>
          <p:cNvSpPr>
            <a:spLocks noChangeAspect="1" noChangeArrowheads="1"/>
          </p:cNvSpPr>
          <p:nvPr/>
        </p:nvSpPr>
        <p:spPr bwMode="auto">
          <a:xfrm>
            <a:off x="662701" y="3882400"/>
            <a:ext cx="397568" cy="397568"/>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a:solidFill>
                  <a:srgbClr val="FFFFFF">
                    <a:lumMod val="100000"/>
                  </a:srgbClr>
                </a:solidFill>
                <a:latin typeface="Verdana" panose="020B0604030504040204" pitchFamily="34" charset="0"/>
              </a:rPr>
              <a:t>2</a:t>
            </a:r>
          </a:p>
        </p:txBody>
      </p:sp>
      <p:sp>
        <p:nvSpPr>
          <p:cNvPr id="34" name="ee4pContent2">
            <a:extLst>
              <a:ext uri="{FF2B5EF4-FFF2-40B4-BE49-F238E27FC236}">
                <a16:creationId xmlns:a16="http://schemas.microsoft.com/office/drawing/2014/main" id="{66C5293F-0B66-8B4C-F955-77C403462954}"/>
              </a:ext>
            </a:extLst>
          </p:cNvPr>
          <p:cNvSpPr txBox="1"/>
          <p:nvPr/>
        </p:nvSpPr>
        <p:spPr>
          <a:xfrm>
            <a:off x="7953672" y="2328246"/>
            <a:ext cx="4238327" cy="52974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0" lvl="1" indent="0">
              <a:buNone/>
            </a:pPr>
            <a:r>
              <a:rPr lang="en-US" sz="1600" dirty="0">
                <a:solidFill>
                  <a:srgbClr val="FFFFFF"/>
                </a:solidFill>
              </a:rPr>
              <a:t>Please share your nomination via e-mail  </a:t>
            </a:r>
            <a:r>
              <a:rPr lang="en-US" sz="1600" dirty="0">
                <a:solidFill>
                  <a:srgbClr val="FFFFFF"/>
                </a:solidFill>
                <a:hlinkClick r:id="rId5">
                  <a:extLst>
                    <a:ext uri="{A12FA001-AC4F-418D-AE19-62706E023703}">
                      <ahyp:hlinkClr xmlns:ahyp="http://schemas.microsoft.com/office/drawing/2018/hyperlinkcolor" val="tx"/>
                    </a:ext>
                  </a:extLst>
                </a:hlinkClick>
              </a:rPr>
              <a:t>Sa</a:t>
            </a:r>
            <a:r>
              <a:rPr lang="en-US" sz="1600" u="sng" dirty="0">
                <a:solidFill>
                  <a:srgbClr val="FFFFFF"/>
                </a:solidFill>
                <a:hlinkClick r:id="rId5">
                  <a:extLst>
                    <a:ext uri="{A12FA001-AC4F-418D-AE19-62706E023703}">
                      <ahyp:hlinkClr xmlns:ahyp="http://schemas.microsoft.com/office/drawing/2018/hyperlinkcolor" val="tx"/>
                    </a:ext>
                  </a:extLst>
                </a:hlinkClick>
              </a:rPr>
              <a:t>nte-Health</a:t>
            </a:r>
            <a:r>
              <a:rPr lang="en-US" sz="1600" dirty="0">
                <a:solidFill>
                  <a:srgbClr val="FFFFFF"/>
                </a:solidFill>
                <a:hlinkClick r:id="rId5">
                  <a:extLst>
                    <a:ext uri="{A12FA001-AC4F-418D-AE19-62706E023703}">
                      <ahyp:hlinkClr xmlns:ahyp="http://schemas.microsoft.com/office/drawing/2018/hyperlinkcolor" val="tx"/>
                    </a:ext>
                  </a:extLst>
                </a:hlinkClick>
              </a:rPr>
              <a:t>-Academy@ec.europa.eu</a:t>
            </a:r>
            <a:endParaRPr lang="en-US" sz="1600" dirty="0">
              <a:solidFill>
                <a:srgbClr val="FFFFFF"/>
              </a:solidFill>
            </a:endParaRPr>
          </a:p>
        </p:txBody>
      </p:sp>
      <p:sp>
        <p:nvSpPr>
          <p:cNvPr id="45" name="ee4pContent2">
            <a:extLst>
              <a:ext uri="{FF2B5EF4-FFF2-40B4-BE49-F238E27FC236}">
                <a16:creationId xmlns:a16="http://schemas.microsoft.com/office/drawing/2014/main" id="{F0AD7A15-331D-A36B-1E58-CB2B4879DAB8}"/>
              </a:ext>
            </a:extLst>
          </p:cNvPr>
          <p:cNvSpPr txBox="1"/>
          <p:nvPr/>
        </p:nvSpPr>
        <p:spPr>
          <a:xfrm>
            <a:off x="7538705" y="1308466"/>
            <a:ext cx="4329206" cy="31458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800" b="1">
                <a:solidFill>
                  <a:srgbClr val="FFED00"/>
                </a:solidFill>
              </a:rPr>
              <a:t>How to submit the nomination</a:t>
            </a:r>
          </a:p>
        </p:txBody>
      </p:sp>
      <p:grpSp>
        <p:nvGrpSpPr>
          <p:cNvPr id="49" name="Group 48">
            <a:extLst>
              <a:ext uri="{FF2B5EF4-FFF2-40B4-BE49-F238E27FC236}">
                <a16:creationId xmlns:a16="http://schemas.microsoft.com/office/drawing/2014/main" id="{202FF781-7AB4-F759-33DF-9BF691D4B3D5}"/>
              </a:ext>
            </a:extLst>
          </p:cNvPr>
          <p:cNvGrpSpPr/>
          <p:nvPr/>
        </p:nvGrpSpPr>
        <p:grpSpPr>
          <a:xfrm>
            <a:off x="7538705" y="2328246"/>
            <a:ext cx="328568" cy="328568"/>
            <a:chOff x="7646464" y="2275819"/>
            <a:chExt cx="397568" cy="397568"/>
          </a:xfrm>
        </p:grpSpPr>
        <p:sp>
          <p:nvSpPr>
            <p:cNvPr id="47" name="Oval 50">
              <a:extLst>
                <a:ext uri="{FF2B5EF4-FFF2-40B4-BE49-F238E27FC236}">
                  <a16:creationId xmlns:a16="http://schemas.microsoft.com/office/drawing/2014/main" id="{EFEA9484-734E-27EC-9069-BF62C30F519B}"/>
                </a:ext>
              </a:extLst>
            </p:cNvPr>
            <p:cNvSpPr>
              <a:spLocks noChangeArrowheads="1"/>
            </p:cNvSpPr>
            <p:nvPr/>
          </p:nvSpPr>
          <p:spPr bwMode="auto">
            <a:xfrm>
              <a:off x="7646464" y="2275819"/>
              <a:ext cx="397568" cy="397568"/>
            </a:xfrm>
            <a:prstGeom prst="ellipse">
              <a:avLst/>
            </a:prstGeom>
            <a:solidFill>
              <a:srgbClr val="FFED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51">
              <a:extLst>
                <a:ext uri="{FF2B5EF4-FFF2-40B4-BE49-F238E27FC236}">
                  <a16:creationId xmlns:a16="http://schemas.microsoft.com/office/drawing/2014/main" id="{01B01CCA-3AE3-4500-B438-8CD92A560097}"/>
                </a:ext>
              </a:extLst>
            </p:cNvPr>
            <p:cNvSpPr>
              <a:spLocks/>
            </p:cNvSpPr>
            <p:nvPr/>
          </p:nvSpPr>
          <p:spPr bwMode="auto">
            <a:xfrm>
              <a:off x="7793800" y="2345981"/>
              <a:ext cx="142656" cy="25725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4" name="ee4pContent2">
            <a:extLst>
              <a:ext uri="{FF2B5EF4-FFF2-40B4-BE49-F238E27FC236}">
                <a16:creationId xmlns:a16="http://schemas.microsoft.com/office/drawing/2014/main" id="{E5CBCD07-6BB0-3016-11AC-47FD03542BD2}"/>
              </a:ext>
            </a:extLst>
          </p:cNvPr>
          <p:cNvSpPr txBox="1"/>
          <p:nvPr/>
        </p:nvSpPr>
        <p:spPr>
          <a:xfrm>
            <a:off x="7953672" y="3458848"/>
            <a:ext cx="3914238" cy="7457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600" dirty="0">
                <a:solidFill>
                  <a:srgbClr val="FFFFFF"/>
                </a:solidFill>
              </a:rPr>
              <a:t>Please list your ranked fellows and the mentor in the e-mail and attach their CVs (both for fellows &amp; mentor)</a:t>
            </a:r>
          </a:p>
        </p:txBody>
      </p:sp>
      <p:grpSp>
        <p:nvGrpSpPr>
          <p:cNvPr id="51" name="Group 50">
            <a:extLst>
              <a:ext uri="{FF2B5EF4-FFF2-40B4-BE49-F238E27FC236}">
                <a16:creationId xmlns:a16="http://schemas.microsoft.com/office/drawing/2014/main" id="{E770F8F2-3349-E47E-0CAB-FD21010E7B4F}"/>
              </a:ext>
            </a:extLst>
          </p:cNvPr>
          <p:cNvGrpSpPr/>
          <p:nvPr/>
        </p:nvGrpSpPr>
        <p:grpSpPr>
          <a:xfrm>
            <a:off x="7538705" y="3455505"/>
            <a:ext cx="328568" cy="328568"/>
            <a:chOff x="7646464" y="2275819"/>
            <a:chExt cx="397568" cy="397568"/>
          </a:xfrm>
        </p:grpSpPr>
        <p:sp>
          <p:nvSpPr>
            <p:cNvPr id="52" name="Oval 50">
              <a:extLst>
                <a:ext uri="{FF2B5EF4-FFF2-40B4-BE49-F238E27FC236}">
                  <a16:creationId xmlns:a16="http://schemas.microsoft.com/office/drawing/2014/main" id="{CE5A9EA6-ABB9-6F5A-130D-10A0B57C23A1}"/>
                </a:ext>
              </a:extLst>
            </p:cNvPr>
            <p:cNvSpPr>
              <a:spLocks noChangeArrowheads="1"/>
            </p:cNvSpPr>
            <p:nvPr/>
          </p:nvSpPr>
          <p:spPr bwMode="auto">
            <a:xfrm>
              <a:off x="7646464" y="2275819"/>
              <a:ext cx="397568" cy="397568"/>
            </a:xfrm>
            <a:prstGeom prst="ellipse">
              <a:avLst/>
            </a:prstGeom>
            <a:solidFill>
              <a:srgbClr val="FFED0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51">
              <a:extLst>
                <a:ext uri="{FF2B5EF4-FFF2-40B4-BE49-F238E27FC236}">
                  <a16:creationId xmlns:a16="http://schemas.microsoft.com/office/drawing/2014/main" id="{46B7BB50-DECB-EAA5-68F1-C177B06BDC74}"/>
                </a:ext>
              </a:extLst>
            </p:cNvPr>
            <p:cNvSpPr>
              <a:spLocks/>
            </p:cNvSpPr>
            <p:nvPr/>
          </p:nvSpPr>
          <p:spPr bwMode="auto">
            <a:xfrm>
              <a:off x="7793800" y="2345981"/>
              <a:ext cx="142656" cy="25725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0" name="ee4pContent2">
            <a:extLst>
              <a:ext uri="{FF2B5EF4-FFF2-40B4-BE49-F238E27FC236}">
                <a16:creationId xmlns:a16="http://schemas.microsoft.com/office/drawing/2014/main" id="{3EE95096-E10B-84E9-FA18-5D987CFD6B9F}"/>
              </a:ext>
            </a:extLst>
          </p:cNvPr>
          <p:cNvSpPr txBox="1"/>
          <p:nvPr/>
        </p:nvSpPr>
        <p:spPr>
          <a:xfrm>
            <a:off x="7953672" y="4805457"/>
            <a:ext cx="3914238" cy="7457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a:spcAft>
                <a:spcPts val="300"/>
              </a:spcAft>
              <a:buNone/>
            </a:pPr>
            <a:r>
              <a:rPr lang="en-US" sz="1600" dirty="0">
                <a:solidFill>
                  <a:srgbClr val="FFFFFF"/>
                </a:solidFill>
              </a:rPr>
              <a:t>For the CV, if possible use the suggested template provided and ensure full completion to support a successful academy</a:t>
            </a:r>
          </a:p>
        </p:txBody>
      </p:sp>
      <p:grpSp>
        <p:nvGrpSpPr>
          <p:cNvPr id="55" name="Group 54">
            <a:extLst>
              <a:ext uri="{FF2B5EF4-FFF2-40B4-BE49-F238E27FC236}">
                <a16:creationId xmlns:a16="http://schemas.microsoft.com/office/drawing/2014/main" id="{C946D320-58FB-E98A-9CBB-2ACD7565C1D7}"/>
              </a:ext>
            </a:extLst>
          </p:cNvPr>
          <p:cNvGrpSpPr/>
          <p:nvPr/>
        </p:nvGrpSpPr>
        <p:grpSpPr>
          <a:xfrm>
            <a:off x="7538705" y="4805457"/>
            <a:ext cx="328568" cy="328568"/>
            <a:chOff x="7646464" y="2275819"/>
            <a:chExt cx="397568" cy="397568"/>
          </a:xfrm>
        </p:grpSpPr>
        <p:sp>
          <p:nvSpPr>
            <p:cNvPr id="56" name="Oval 50">
              <a:extLst>
                <a:ext uri="{FF2B5EF4-FFF2-40B4-BE49-F238E27FC236}">
                  <a16:creationId xmlns:a16="http://schemas.microsoft.com/office/drawing/2014/main" id="{EF9B2254-89BF-6920-79D2-0DB0B88726DB}"/>
                </a:ext>
              </a:extLst>
            </p:cNvPr>
            <p:cNvSpPr>
              <a:spLocks noChangeArrowheads="1"/>
            </p:cNvSpPr>
            <p:nvPr/>
          </p:nvSpPr>
          <p:spPr bwMode="auto">
            <a:xfrm>
              <a:off x="7646464" y="2275819"/>
              <a:ext cx="397568" cy="397568"/>
            </a:xfrm>
            <a:prstGeom prst="ellipse">
              <a:avLst/>
            </a:prstGeom>
            <a:solidFill>
              <a:srgbClr val="FFED0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 name="Freeform 51">
              <a:extLst>
                <a:ext uri="{FF2B5EF4-FFF2-40B4-BE49-F238E27FC236}">
                  <a16:creationId xmlns:a16="http://schemas.microsoft.com/office/drawing/2014/main" id="{36171A60-E102-0289-AF3A-523C9D9DD096}"/>
                </a:ext>
              </a:extLst>
            </p:cNvPr>
            <p:cNvSpPr>
              <a:spLocks/>
            </p:cNvSpPr>
            <p:nvPr/>
          </p:nvSpPr>
          <p:spPr bwMode="auto">
            <a:xfrm>
              <a:off x="7793800" y="2345981"/>
              <a:ext cx="142656" cy="25725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00449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9" name="ee4pContent2">
            <a:extLst>
              <a:ext uri="{FF2B5EF4-FFF2-40B4-BE49-F238E27FC236}">
                <a16:creationId xmlns:a16="http://schemas.microsoft.com/office/drawing/2014/main" id="{9CDCDF2B-D663-C5CF-037A-9818677340D0}"/>
              </a:ext>
            </a:extLst>
          </p:cNvPr>
          <p:cNvSpPr txBox="1"/>
          <p:nvPr/>
        </p:nvSpPr>
        <p:spPr>
          <a:xfrm>
            <a:off x="7538705" y="1612114"/>
            <a:ext cx="4329206" cy="52974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0" lvl="1" indent="0">
              <a:buNone/>
            </a:pPr>
            <a:r>
              <a:rPr lang="en-US" sz="1600" i="1">
                <a:solidFill>
                  <a:srgbClr val="FFFFFF"/>
                </a:solidFill>
              </a:rPr>
              <a:t>Process can be led by Ministry of Health's Single Point of Contact (SPOC)</a:t>
            </a:r>
            <a:r>
              <a:rPr lang="en-US" sz="1600" i="1" baseline="30000">
                <a:solidFill>
                  <a:srgbClr val="FFFFFF"/>
                </a:solidFill>
              </a:rPr>
              <a:t>1</a:t>
            </a:r>
            <a:endParaRPr lang="en-US" sz="1400" i="1" baseline="30000">
              <a:solidFill>
                <a:srgbClr val="FFFFFF"/>
              </a:solidFill>
            </a:endParaRPr>
          </a:p>
          <a:p>
            <a:pPr>
              <a:spcAft>
                <a:spcPts val="300"/>
              </a:spcAft>
              <a:buNone/>
            </a:pPr>
            <a:endParaRPr lang="en-US" sz="1600">
              <a:solidFill>
                <a:srgbClr val="FFFFFF"/>
              </a:solidFill>
            </a:endParaRPr>
          </a:p>
        </p:txBody>
      </p:sp>
      <p:sp>
        <p:nvSpPr>
          <p:cNvPr id="64" name="ee4pFootnotes">
            <a:extLst>
              <a:ext uri="{FF2B5EF4-FFF2-40B4-BE49-F238E27FC236}">
                <a16:creationId xmlns:a16="http://schemas.microsoft.com/office/drawing/2014/main" id="{1280607A-C0D8-3257-3576-E24C7E9341AB}"/>
              </a:ext>
            </a:extLst>
          </p:cNvPr>
          <p:cNvSpPr>
            <a:spLocks noChangeArrowheads="1"/>
          </p:cNvSpPr>
          <p:nvPr/>
        </p:nvSpPr>
        <p:spPr bwMode="auto">
          <a:xfrm>
            <a:off x="662701" y="5865565"/>
            <a:ext cx="4958000"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accent5"/>
                </a:solidFill>
              </a:rPr>
              <a:t>EOB = end of business</a:t>
            </a:r>
          </a:p>
          <a:p>
            <a:pPr>
              <a:lnSpc>
                <a:spcPct val="90000"/>
              </a:lnSpc>
            </a:pPr>
            <a:r>
              <a:rPr lang="en-US" sz="1000" dirty="0">
                <a:solidFill>
                  <a:schemeClr val="accent5"/>
                </a:solidFill>
              </a:rPr>
              <a:t>1. See academy letter and information package for more information reg. SPOC nomination</a:t>
            </a:r>
          </a:p>
        </p:txBody>
      </p:sp>
    </p:spTree>
    <p:extLst>
      <p:ext uri="{BB962C8B-B14F-4D97-AF65-F5344CB8AC3E}">
        <p14:creationId xmlns:p14="http://schemas.microsoft.com/office/powerpoint/2010/main" val="1817423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BB8994-55BB-C888-1268-E509CE95D959}"/>
              </a:ext>
            </a:extLst>
          </p:cNvPr>
          <p:cNvGraphicFramePr>
            <a:graphicFrameLocks noChangeAspect="1"/>
          </p:cNvGraphicFramePr>
          <p:nvPr>
            <p:custDataLst>
              <p:tags r:id="rId1"/>
            </p:custDataLst>
            <p:extLst>
              <p:ext uri="{D42A27DB-BD31-4B8C-83A1-F6EECF244321}">
                <p14:modId xmlns:p14="http://schemas.microsoft.com/office/powerpoint/2010/main" val="2890856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4" name="think-cell data - do not delete" hidden="1">
                        <a:extLst>
                          <a:ext uri="{FF2B5EF4-FFF2-40B4-BE49-F238E27FC236}">
                            <a16:creationId xmlns:a16="http://schemas.microsoft.com/office/drawing/2014/main" id="{ADBB8994-55BB-C888-1268-E509CE95D9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314C4A2-C940-7CE3-4086-C038A65F6C18}"/>
              </a:ext>
            </a:extLst>
          </p:cNvPr>
          <p:cNvSpPr>
            <a:spLocks noGrp="1"/>
          </p:cNvSpPr>
          <p:nvPr>
            <p:ph type="title"/>
          </p:nvPr>
        </p:nvSpPr>
        <p:spPr>
          <a:xfrm>
            <a:off x="628650" y="1456468"/>
            <a:ext cx="3096000" cy="747897"/>
          </a:xfrm>
        </p:spPr>
        <p:txBody>
          <a:bodyPr vert="horz"/>
          <a:lstStyle/>
          <a:p>
            <a:r>
              <a:rPr lang="en-US" b="1">
                <a:solidFill>
                  <a:srgbClr val="FFED00"/>
                </a:solidFill>
              </a:rPr>
              <a:t>Fellow profile </a:t>
            </a:r>
          </a:p>
        </p:txBody>
      </p:sp>
      <p:sp>
        <p:nvSpPr>
          <p:cNvPr id="8" name="ee4pContent1">
            <a:extLst>
              <a:ext uri="{FF2B5EF4-FFF2-40B4-BE49-F238E27FC236}">
                <a16:creationId xmlns:a16="http://schemas.microsoft.com/office/drawing/2014/main" id="{4BF5A1AA-45A4-423E-F252-C2E684540A7C}"/>
              </a:ext>
            </a:extLst>
          </p:cNvPr>
          <p:cNvSpPr txBox="1"/>
          <p:nvPr/>
        </p:nvSpPr>
        <p:spPr>
          <a:xfrm>
            <a:off x="630000" y="2309139"/>
            <a:ext cx="3096000" cy="10713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r>
              <a:rPr lang="en-US" sz="1600" b="1" dirty="0">
                <a:solidFill>
                  <a:srgbClr val="FFFFFF"/>
                </a:solidFill>
              </a:rPr>
              <a:t>Mid-career professionals</a:t>
            </a:r>
            <a:r>
              <a:rPr lang="en-US" sz="1600" dirty="0">
                <a:solidFill>
                  <a:srgbClr val="FFFFFF"/>
                </a:solidFill>
              </a:rPr>
              <a:t> from the </a:t>
            </a:r>
            <a:r>
              <a:rPr lang="en-US" sz="1600" b="1" dirty="0">
                <a:solidFill>
                  <a:srgbClr val="FFFFFF"/>
                </a:solidFill>
              </a:rPr>
              <a:t>Ministry of Health </a:t>
            </a:r>
            <a:r>
              <a:rPr lang="en-US" sz="1600" dirty="0">
                <a:solidFill>
                  <a:srgbClr val="FFFFFF"/>
                </a:solidFill>
              </a:rPr>
              <a:t>or other administration involved in EU health policy, already or expected to be (soon) involved in EU health policymaking  </a:t>
            </a:r>
          </a:p>
        </p:txBody>
      </p:sp>
      <p:sp>
        <p:nvSpPr>
          <p:cNvPr id="11" name="ee4pHeader2">
            <a:extLst>
              <a:ext uri="{FF2B5EF4-FFF2-40B4-BE49-F238E27FC236}">
                <a16:creationId xmlns:a16="http://schemas.microsoft.com/office/drawing/2014/main" id="{B853E0A8-0D58-3CBD-3CD2-117E0C6F166B}"/>
              </a:ext>
            </a:extLst>
          </p:cNvPr>
          <p:cNvSpPr txBox="1"/>
          <p:nvPr/>
        </p:nvSpPr>
        <p:spPr>
          <a:xfrm>
            <a:off x="4562474" y="395103"/>
            <a:ext cx="6970304" cy="609977"/>
          </a:xfrm>
          <a:prstGeom prst="rect">
            <a:avLst/>
          </a:prstGeom>
          <a:noFill/>
          <a:ln cap="rnd">
            <a:noFill/>
          </a:ln>
        </p:spPr>
        <p:txBody>
          <a:bodyPr vert="horz" wrap="square" lIns="0" tIns="0" rIns="0" bIns="0" rtlCol="0" anchor="b" anchorCtr="0">
            <a:noAutofit/>
          </a:bodyPr>
          <a:lstStyle/>
          <a:p>
            <a:pPr marL="0" lvl="3"/>
            <a:r>
              <a:rPr lang="en-US" sz="2000" b="1">
                <a:solidFill>
                  <a:srgbClr val="004494">
                    <a:lumMod val="100000"/>
                  </a:srgbClr>
                </a:solidFill>
                <a:latin typeface="Verdana" panose="020B0604030504040204" pitchFamily="34" charset="0"/>
              </a:rPr>
              <a:t>Overview of the selection criteria</a:t>
            </a:r>
          </a:p>
        </p:txBody>
      </p:sp>
      <p:sp>
        <p:nvSpPr>
          <p:cNvPr id="9" name="ee4pContent2">
            <a:extLst>
              <a:ext uri="{FF2B5EF4-FFF2-40B4-BE49-F238E27FC236}">
                <a16:creationId xmlns:a16="http://schemas.microsoft.com/office/drawing/2014/main" id="{2D3419F3-3B4A-48AB-90E4-2993D88F593B}"/>
              </a:ext>
            </a:extLst>
          </p:cNvPr>
          <p:cNvSpPr txBox="1"/>
          <p:nvPr/>
        </p:nvSpPr>
        <p:spPr>
          <a:xfrm>
            <a:off x="4562475" y="1594523"/>
            <a:ext cx="7000875" cy="200592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600"/>
              </a:spcAft>
              <a:buFont typeface="Wingdings" panose="05000000000000000000" pitchFamily="2" charset="2"/>
              <a:buChar char="§"/>
            </a:pPr>
            <a:r>
              <a:rPr lang="en-US" dirty="0"/>
              <a:t>Employed with the </a:t>
            </a:r>
            <a:r>
              <a:rPr lang="en-US" b="1" dirty="0"/>
              <a:t>Ministry of Health or other administration (national, regional, local) involved in EU health policy </a:t>
            </a:r>
            <a:r>
              <a:rPr lang="en-US" dirty="0"/>
              <a:t>for a </a:t>
            </a:r>
            <a:r>
              <a:rPr lang="en-US" b="1" dirty="0"/>
              <a:t>minimum of one year </a:t>
            </a:r>
          </a:p>
          <a:p>
            <a:pPr marL="171450" indent="-171450">
              <a:spcAft>
                <a:spcPts val="600"/>
              </a:spcAft>
              <a:buFont typeface="Wingdings" panose="05000000000000000000" pitchFamily="2" charset="2"/>
              <a:buChar char="§"/>
            </a:pPr>
            <a:r>
              <a:rPr lang="en-US" dirty="0"/>
              <a:t>Previous </a:t>
            </a:r>
            <a:r>
              <a:rPr lang="en-US" b="1" dirty="0"/>
              <a:t>work experience</a:t>
            </a:r>
            <a:r>
              <a:rPr lang="en-US" dirty="0"/>
              <a:t> in the </a:t>
            </a:r>
            <a:r>
              <a:rPr lang="en-US" b="1" dirty="0"/>
              <a:t>health sector </a:t>
            </a:r>
            <a:r>
              <a:rPr lang="en-US" dirty="0"/>
              <a:t>(e.g., public, private, or academia)</a:t>
            </a:r>
          </a:p>
          <a:p>
            <a:pPr marL="171450" indent="-171450">
              <a:spcAft>
                <a:spcPts val="600"/>
              </a:spcAft>
              <a:buFont typeface="Wingdings" panose="05000000000000000000" pitchFamily="2" charset="2"/>
              <a:buChar char="§"/>
            </a:pPr>
            <a:r>
              <a:rPr lang="en-US" b="1" dirty="0"/>
              <a:t>Commitment to active participation </a:t>
            </a:r>
            <a:r>
              <a:rPr lang="en-US" dirty="0"/>
              <a:t>(~25-30 days), including:</a:t>
            </a:r>
          </a:p>
          <a:p>
            <a:pPr marL="466725" lvl="1" indent="-285750">
              <a:spcAft>
                <a:spcPts val="600"/>
              </a:spcAft>
              <a:buFont typeface="Symbol" panose="05050102010706020507" pitchFamily="18" charset="2"/>
              <a:buChar char="-"/>
            </a:pPr>
            <a:r>
              <a:rPr lang="en-US" dirty="0"/>
              <a:t>Attendance of three face-to-face trainings</a:t>
            </a:r>
            <a:r>
              <a:rPr lang="en-US" baseline="30000" dirty="0"/>
              <a:t>1</a:t>
            </a:r>
            <a:r>
              <a:rPr lang="en-US" dirty="0"/>
              <a:t> and one annual forum </a:t>
            </a:r>
          </a:p>
          <a:p>
            <a:pPr marL="466725" lvl="1" indent="-285750">
              <a:spcAft>
                <a:spcPts val="600"/>
              </a:spcAft>
              <a:buFont typeface="Symbol" panose="05050102010706020507" pitchFamily="18" charset="2"/>
              <a:buChar char="-"/>
            </a:pPr>
            <a:r>
              <a:rPr lang="en-US" dirty="0"/>
              <a:t>Attendance of three virtual two-day training sessions </a:t>
            </a:r>
          </a:p>
          <a:p>
            <a:pPr marL="466725" lvl="1" indent="-285750">
              <a:spcAft>
                <a:spcPts val="600"/>
              </a:spcAft>
              <a:buFont typeface="Symbol" panose="05050102010706020507" pitchFamily="18" charset="2"/>
              <a:buChar char="-"/>
            </a:pPr>
            <a:r>
              <a:rPr lang="en-US" dirty="0"/>
              <a:t>Ongoing engagement and active contribution as part of 1</a:t>
            </a:r>
            <a:r>
              <a:rPr lang="en-US" baseline="30000" dirty="0"/>
              <a:t>st</a:t>
            </a:r>
            <a:r>
              <a:rPr lang="en-US" dirty="0"/>
              <a:t> cohort </a:t>
            </a:r>
          </a:p>
          <a:p>
            <a:pPr marL="466725" lvl="1" indent="-285750">
              <a:spcAft>
                <a:spcPts val="600"/>
              </a:spcAft>
              <a:buFont typeface="Symbol" panose="05050102010706020507" pitchFamily="18" charset="2"/>
              <a:buChar char="-"/>
            </a:pPr>
            <a:r>
              <a:rPr lang="en-US" dirty="0"/>
              <a:t>High motivation for future engagements, e.g., as alumni and possibly mentors</a:t>
            </a:r>
          </a:p>
          <a:p>
            <a:pPr marL="171450" indent="-171450">
              <a:spcAft>
                <a:spcPts val="600"/>
              </a:spcAft>
              <a:buFont typeface="Wingdings" panose="05000000000000000000" pitchFamily="2" charset="2"/>
              <a:buChar char="§"/>
            </a:pPr>
            <a:r>
              <a:rPr lang="en-US" b="1" dirty="0"/>
              <a:t>Proficient English </a:t>
            </a:r>
            <a:r>
              <a:rPr lang="en-US" dirty="0"/>
              <a:t>language skills (at least C1 level)</a:t>
            </a:r>
          </a:p>
          <a:p>
            <a:pPr marL="171450" indent="-171450">
              <a:spcAft>
                <a:spcPts val="600"/>
              </a:spcAft>
              <a:buFont typeface="Wingdings" panose="05000000000000000000" pitchFamily="2" charset="2"/>
              <a:buChar char="§"/>
            </a:pPr>
            <a:endParaRPr lang="en-US" dirty="0"/>
          </a:p>
        </p:txBody>
      </p:sp>
      <p:cxnSp>
        <p:nvCxnSpPr>
          <p:cNvPr id="17" name="Straight Connector 16">
            <a:extLst>
              <a:ext uri="{FF2B5EF4-FFF2-40B4-BE49-F238E27FC236}">
                <a16:creationId xmlns:a16="http://schemas.microsoft.com/office/drawing/2014/main" id="{82A4298B-40C4-C37C-6E29-E51263CA8330}"/>
              </a:ext>
            </a:extLst>
          </p:cNvPr>
          <p:cNvCxnSpPr/>
          <p:nvPr/>
        </p:nvCxnSpPr>
        <p:spPr>
          <a:xfrm>
            <a:off x="4562475" y="1521992"/>
            <a:ext cx="7000875"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0" name="ee4pHeader2">
            <a:extLst>
              <a:ext uri="{FF2B5EF4-FFF2-40B4-BE49-F238E27FC236}">
                <a16:creationId xmlns:a16="http://schemas.microsoft.com/office/drawing/2014/main" id="{FAF35987-FFE7-ADB8-277F-636E7C66C0A4}"/>
              </a:ext>
            </a:extLst>
          </p:cNvPr>
          <p:cNvSpPr txBox="1"/>
          <p:nvPr/>
        </p:nvSpPr>
        <p:spPr>
          <a:xfrm>
            <a:off x="4562475" y="1133476"/>
            <a:ext cx="3122756" cy="325511"/>
          </a:xfrm>
          <a:prstGeom prst="rect">
            <a:avLst/>
          </a:prstGeom>
          <a:noFill/>
          <a:ln cap="rnd">
            <a:noFill/>
          </a:ln>
        </p:spPr>
        <p:txBody>
          <a:bodyPr vert="horz" wrap="square" lIns="0" tIns="0" rIns="0" bIns="0" rtlCol="0" anchor="b" anchorCtr="0">
            <a:noAutofit/>
          </a:bodyPr>
          <a:lstStyle/>
          <a:p>
            <a:pPr marL="0" lvl="3"/>
            <a:r>
              <a:rPr lang="en-US" sz="1600">
                <a:solidFill>
                  <a:schemeClr val="tx2"/>
                </a:solidFill>
                <a:latin typeface="Verdana" panose="020B0604030504040204" pitchFamily="34" charset="0"/>
              </a:rPr>
              <a:t>Must-have criteria</a:t>
            </a:r>
          </a:p>
        </p:txBody>
      </p:sp>
      <p:sp>
        <p:nvSpPr>
          <p:cNvPr id="27" name="ee4pFootnotes">
            <a:extLst>
              <a:ext uri="{FF2B5EF4-FFF2-40B4-BE49-F238E27FC236}">
                <a16:creationId xmlns:a16="http://schemas.microsoft.com/office/drawing/2014/main" id="{1B5D8314-36D5-D4D4-19D3-8F133A20F579}"/>
              </a:ext>
            </a:extLst>
          </p:cNvPr>
          <p:cNvSpPr>
            <a:spLocks noChangeArrowheads="1"/>
          </p:cNvSpPr>
          <p:nvPr/>
        </p:nvSpPr>
        <p:spPr bwMode="auto">
          <a:xfrm>
            <a:off x="4562474" y="6096500"/>
            <a:ext cx="4543426"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accent5"/>
                </a:solidFill>
              </a:rPr>
              <a:t>1. One five-day face-to-face workshop with six nights stay, two three-day face-to-face workshops with four nights stay</a:t>
            </a:r>
          </a:p>
        </p:txBody>
      </p:sp>
      <p:cxnSp>
        <p:nvCxnSpPr>
          <p:cNvPr id="28" name="Straight Connector 27">
            <a:extLst>
              <a:ext uri="{FF2B5EF4-FFF2-40B4-BE49-F238E27FC236}">
                <a16:creationId xmlns:a16="http://schemas.microsoft.com/office/drawing/2014/main" id="{9ED483D0-F1CD-B2D0-379B-F07623F791D7}"/>
              </a:ext>
            </a:extLst>
          </p:cNvPr>
          <p:cNvCxnSpPr/>
          <p:nvPr/>
        </p:nvCxnSpPr>
        <p:spPr>
          <a:xfrm>
            <a:off x="4562475" y="4204372"/>
            <a:ext cx="7000875"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9" name="ee4pHeader2">
            <a:extLst>
              <a:ext uri="{FF2B5EF4-FFF2-40B4-BE49-F238E27FC236}">
                <a16:creationId xmlns:a16="http://schemas.microsoft.com/office/drawing/2014/main" id="{D5F1B4F3-2861-6A17-6860-48FBC82697E2}"/>
              </a:ext>
            </a:extLst>
          </p:cNvPr>
          <p:cNvSpPr txBox="1"/>
          <p:nvPr/>
        </p:nvSpPr>
        <p:spPr>
          <a:xfrm>
            <a:off x="4562475" y="3815856"/>
            <a:ext cx="3122756" cy="325511"/>
          </a:xfrm>
          <a:prstGeom prst="rect">
            <a:avLst/>
          </a:prstGeom>
          <a:noFill/>
          <a:ln cap="rnd">
            <a:noFill/>
          </a:ln>
        </p:spPr>
        <p:txBody>
          <a:bodyPr vert="horz" wrap="square" lIns="0" tIns="0" rIns="0" bIns="0" rtlCol="0" anchor="b" anchorCtr="0">
            <a:noAutofit/>
          </a:bodyPr>
          <a:lstStyle/>
          <a:p>
            <a:pPr marL="0" lvl="3"/>
            <a:r>
              <a:rPr lang="en-US" sz="1600">
                <a:solidFill>
                  <a:schemeClr val="tx2"/>
                </a:solidFill>
                <a:latin typeface="Verdana" panose="020B0604030504040204" pitchFamily="34" charset="0"/>
              </a:rPr>
              <a:t>Nice-to-have criteria</a:t>
            </a:r>
          </a:p>
        </p:txBody>
      </p:sp>
      <p:sp>
        <p:nvSpPr>
          <p:cNvPr id="30" name="ee4pContent2">
            <a:extLst>
              <a:ext uri="{FF2B5EF4-FFF2-40B4-BE49-F238E27FC236}">
                <a16:creationId xmlns:a16="http://schemas.microsoft.com/office/drawing/2014/main" id="{8B1160EA-74BC-39C3-CED7-0864D629B1B8}"/>
              </a:ext>
            </a:extLst>
          </p:cNvPr>
          <p:cNvSpPr txBox="1"/>
          <p:nvPr/>
        </p:nvSpPr>
        <p:spPr>
          <a:xfrm>
            <a:off x="4562475" y="4279842"/>
            <a:ext cx="7000875" cy="15208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600"/>
              </a:spcAft>
              <a:buFont typeface="Wingdings" panose="05000000000000000000" pitchFamily="2" charset="2"/>
              <a:buChar char="§"/>
            </a:pPr>
            <a:r>
              <a:rPr lang="en-US" dirty="0"/>
              <a:t>(Initial) </a:t>
            </a:r>
            <a:r>
              <a:rPr lang="en-US" b="1" dirty="0"/>
              <a:t>experience in EU (health) policymaking</a:t>
            </a:r>
          </a:p>
          <a:p>
            <a:pPr marL="171450" indent="-171450">
              <a:spcAft>
                <a:spcPts val="600"/>
              </a:spcAft>
              <a:buFont typeface="Wingdings" panose="05000000000000000000" pitchFamily="2" charset="2"/>
              <a:buChar char="§"/>
            </a:pPr>
            <a:r>
              <a:rPr lang="en-US" b="1" dirty="0"/>
              <a:t>Focus </a:t>
            </a:r>
            <a:r>
              <a:rPr lang="en-US" dirty="0"/>
              <a:t>on one of the </a:t>
            </a:r>
            <a:r>
              <a:rPr lang="en-US" b="1" dirty="0"/>
              <a:t>EU health priorities </a:t>
            </a:r>
            <a:r>
              <a:rPr lang="en-US" dirty="0"/>
              <a:t>such as health prevention and control (communicable &amp; non-communicable diseases), crisis preparedness, global health, One Health, pharmaceutical and medical devices legislation, digital health, workforce crisis </a:t>
            </a:r>
          </a:p>
          <a:p>
            <a:pPr marL="171450" indent="-171450">
              <a:spcAft>
                <a:spcPts val="600"/>
              </a:spcAft>
              <a:buFont typeface="Wingdings" panose="05000000000000000000" pitchFamily="2" charset="2"/>
              <a:buChar char="§"/>
            </a:pPr>
            <a:r>
              <a:rPr lang="en-US" b="1" dirty="0"/>
              <a:t>Leadership experience </a:t>
            </a:r>
            <a:r>
              <a:rPr lang="en-US" dirty="0"/>
              <a:t>(e.g., project, unit, working group) and a </a:t>
            </a:r>
            <a:r>
              <a:rPr lang="en-US" b="1" dirty="0"/>
              <a:t>cross-cutting role</a:t>
            </a:r>
          </a:p>
          <a:p>
            <a:pPr marL="171450" indent="-171450">
              <a:spcAft>
                <a:spcPts val="600"/>
              </a:spcAft>
              <a:buFont typeface="Wingdings" panose="05000000000000000000" pitchFamily="2" charset="2"/>
              <a:buChar char="§"/>
            </a:pPr>
            <a:r>
              <a:rPr lang="en-US" b="1" dirty="0"/>
              <a:t>Degree in relevant field</a:t>
            </a:r>
            <a:r>
              <a:rPr lang="en-US" dirty="0"/>
              <a:t>, e.g., health-related (medicine/pharmacy/biology/ veterinary/nursing), public health, social or political science, or law</a:t>
            </a:r>
          </a:p>
          <a:p>
            <a:pPr marL="171450" indent="-171450">
              <a:spcAft>
                <a:spcPts val="600"/>
              </a:spcAft>
              <a:buFont typeface="Wingdings" panose="05000000000000000000" pitchFamily="2" charset="2"/>
              <a:buChar char="§"/>
            </a:pPr>
            <a:endParaRPr lang="en-US" dirty="0"/>
          </a:p>
        </p:txBody>
      </p:sp>
      <p:grpSp>
        <p:nvGrpSpPr>
          <p:cNvPr id="34" name="bcgBugsWhite_Graduation Cap ">
            <a:extLst>
              <a:ext uri="{FF2B5EF4-FFF2-40B4-BE49-F238E27FC236}">
                <a16:creationId xmlns:a16="http://schemas.microsoft.com/office/drawing/2014/main" id="{9F6B8A81-9CB0-C7BC-2F7A-F8AE8C2A1174}"/>
              </a:ext>
            </a:extLst>
          </p:cNvPr>
          <p:cNvGrpSpPr>
            <a:grpSpLocks noChangeAspect="1"/>
          </p:cNvGrpSpPr>
          <p:nvPr/>
        </p:nvGrpSpPr>
        <p:grpSpPr bwMode="auto">
          <a:xfrm>
            <a:off x="1207217" y="3921625"/>
            <a:ext cx="1909839" cy="1909839"/>
            <a:chOff x="2652" y="972"/>
            <a:chExt cx="2376" cy="2376"/>
          </a:xfrm>
        </p:grpSpPr>
        <p:sp>
          <p:nvSpPr>
            <p:cNvPr id="35" name="AutoShape 4">
              <a:extLst>
                <a:ext uri="{FF2B5EF4-FFF2-40B4-BE49-F238E27FC236}">
                  <a16:creationId xmlns:a16="http://schemas.microsoft.com/office/drawing/2014/main" id="{5C84B4F8-2A0C-E6D0-7460-7F2C4D3CF54F}"/>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967E9201-2479-673F-7E56-6285C35F4725}"/>
                </a:ext>
              </a:extLst>
            </p:cNvPr>
            <p:cNvSpPr>
              <a:spLocks noEditPoints="1"/>
            </p:cNvSpPr>
            <p:nvPr/>
          </p:nvSpPr>
          <p:spPr bwMode="auto">
            <a:xfrm>
              <a:off x="2800" y="1667"/>
              <a:ext cx="2083" cy="989"/>
            </a:xfrm>
            <a:custGeom>
              <a:avLst/>
              <a:gdLst>
                <a:gd name="T0" fmla="*/ 645 w 876"/>
                <a:gd name="T1" fmla="*/ 200 h 416"/>
                <a:gd name="T2" fmla="*/ 231 w 876"/>
                <a:gd name="T3" fmla="*/ 200 h 416"/>
                <a:gd name="T4" fmla="*/ 222 w 876"/>
                <a:gd name="T5" fmla="*/ 211 h 416"/>
                <a:gd name="T6" fmla="*/ 222 w 876"/>
                <a:gd name="T7" fmla="*/ 325 h 416"/>
                <a:gd name="T8" fmla="*/ 231 w 876"/>
                <a:gd name="T9" fmla="*/ 331 h 416"/>
                <a:gd name="T10" fmla="*/ 645 w 876"/>
                <a:gd name="T11" fmla="*/ 331 h 416"/>
                <a:gd name="T12" fmla="*/ 654 w 876"/>
                <a:gd name="T13" fmla="*/ 325 h 416"/>
                <a:gd name="T14" fmla="*/ 654 w 876"/>
                <a:gd name="T15" fmla="*/ 211 h 416"/>
                <a:gd name="T16" fmla="*/ 645 w 876"/>
                <a:gd name="T17" fmla="*/ 200 h 416"/>
                <a:gd name="T18" fmla="*/ 870 w 876"/>
                <a:gd name="T19" fmla="*/ 167 h 416"/>
                <a:gd name="T20" fmla="*/ 443 w 876"/>
                <a:gd name="T21" fmla="*/ 1 h 416"/>
                <a:gd name="T22" fmla="*/ 436 w 876"/>
                <a:gd name="T23" fmla="*/ 1 h 416"/>
                <a:gd name="T24" fmla="*/ 6 w 876"/>
                <a:gd name="T25" fmla="*/ 167 h 416"/>
                <a:gd name="T26" fmla="*/ 0 w 876"/>
                <a:gd name="T27" fmla="*/ 175 h 416"/>
                <a:gd name="T28" fmla="*/ 5 w 876"/>
                <a:gd name="T29" fmla="*/ 183 h 416"/>
                <a:gd name="T30" fmla="*/ 112 w 876"/>
                <a:gd name="T31" fmla="*/ 228 h 416"/>
                <a:gd name="T32" fmla="*/ 112 w 876"/>
                <a:gd name="T33" fmla="*/ 316 h 416"/>
                <a:gd name="T34" fmla="*/ 101 w 876"/>
                <a:gd name="T35" fmla="*/ 334 h 416"/>
                <a:gd name="T36" fmla="*/ 109 w 876"/>
                <a:gd name="T37" fmla="*/ 350 h 416"/>
                <a:gd name="T38" fmla="*/ 90 w 876"/>
                <a:gd name="T39" fmla="*/ 416 h 416"/>
                <a:gd name="T40" fmla="*/ 105 w 876"/>
                <a:gd name="T41" fmla="*/ 416 h 416"/>
                <a:gd name="T42" fmla="*/ 138 w 876"/>
                <a:gd name="T43" fmla="*/ 416 h 416"/>
                <a:gd name="T44" fmla="*/ 152 w 876"/>
                <a:gd name="T45" fmla="*/ 416 h 416"/>
                <a:gd name="T46" fmla="*/ 134 w 876"/>
                <a:gd name="T47" fmla="*/ 350 h 416"/>
                <a:gd name="T48" fmla="*/ 142 w 876"/>
                <a:gd name="T49" fmla="*/ 334 h 416"/>
                <a:gd name="T50" fmla="*/ 131 w 876"/>
                <a:gd name="T51" fmla="*/ 316 h 416"/>
                <a:gd name="T52" fmla="*/ 131 w 876"/>
                <a:gd name="T53" fmla="*/ 236 h 416"/>
                <a:gd name="T54" fmla="*/ 204 w 876"/>
                <a:gd name="T55" fmla="*/ 267 h 416"/>
                <a:gd name="T56" fmla="*/ 204 w 876"/>
                <a:gd name="T57" fmla="*/ 257 h 416"/>
                <a:gd name="T58" fmla="*/ 204 w 876"/>
                <a:gd name="T59" fmla="*/ 247 h 416"/>
                <a:gd name="T60" fmla="*/ 204 w 876"/>
                <a:gd name="T61" fmla="*/ 201 h 416"/>
                <a:gd name="T62" fmla="*/ 218 w 876"/>
                <a:gd name="T63" fmla="*/ 184 h 416"/>
                <a:gd name="T64" fmla="*/ 364 w 876"/>
                <a:gd name="T65" fmla="*/ 157 h 416"/>
                <a:gd name="T66" fmla="*/ 438 w 876"/>
                <a:gd name="T67" fmla="*/ 154 h 416"/>
                <a:gd name="T68" fmla="*/ 512 w 876"/>
                <a:gd name="T69" fmla="*/ 157 h 416"/>
                <a:gd name="T70" fmla="*/ 658 w 876"/>
                <a:gd name="T71" fmla="*/ 184 h 416"/>
                <a:gd name="T72" fmla="*/ 672 w 876"/>
                <a:gd name="T73" fmla="*/ 201 h 416"/>
                <a:gd name="T74" fmla="*/ 672 w 876"/>
                <a:gd name="T75" fmla="*/ 247 h 416"/>
                <a:gd name="T76" fmla="*/ 672 w 876"/>
                <a:gd name="T77" fmla="*/ 257 h 416"/>
                <a:gd name="T78" fmla="*/ 672 w 876"/>
                <a:gd name="T79" fmla="*/ 267 h 416"/>
                <a:gd name="T80" fmla="*/ 871 w 876"/>
                <a:gd name="T81" fmla="*/ 183 h 416"/>
                <a:gd name="T82" fmla="*/ 876 w 876"/>
                <a:gd name="T83" fmla="*/ 175 h 416"/>
                <a:gd name="T84" fmla="*/ 870 w 876"/>
                <a:gd name="T85" fmla="*/ 16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416">
                  <a:moveTo>
                    <a:pt x="645" y="200"/>
                  </a:moveTo>
                  <a:cubicBezTo>
                    <a:pt x="507" y="166"/>
                    <a:pt x="369" y="166"/>
                    <a:pt x="231" y="200"/>
                  </a:cubicBezTo>
                  <a:cubicBezTo>
                    <a:pt x="226" y="201"/>
                    <a:pt x="222" y="206"/>
                    <a:pt x="222" y="211"/>
                  </a:cubicBezTo>
                  <a:cubicBezTo>
                    <a:pt x="222" y="325"/>
                    <a:pt x="222" y="325"/>
                    <a:pt x="222" y="325"/>
                  </a:cubicBezTo>
                  <a:cubicBezTo>
                    <a:pt x="222" y="330"/>
                    <a:pt x="226" y="333"/>
                    <a:pt x="231" y="331"/>
                  </a:cubicBezTo>
                  <a:cubicBezTo>
                    <a:pt x="369" y="298"/>
                    <a:pt x="507" y="298"/>
                    <a:pt x="645" y="331"/>
                  </a:cubicBezTo>
                  <a:cubicBezTo>
                    <a:pt x="650" y="333"/>
                    <a:pt x="654" y="330"/>
                    <a:pt x="654" y="325"/>
                  </a:cubicBezTo>
                  <a:cubicBezTo>
                    <a:pt x="654" y="211"/>
                    <a:pt x="654" y="211"/>
                    <a:pt x="654" y="211"/>
                  </a:cubicBezTo>
                  <a:cubicBezTo>
                    <a:pt x="654" y="206"/>
                    <a:pt x="650" y="201"/>
                    <a:pt x="645" y="200"/>
                  </a:cubicBezTo>
                  <a:close/>
                  <a:moveTo>
                    <a:pt x="870" y="167"/>
                  </a:moveTo>
                  <a:cubicBezTo>
                    <a:pt x="443" y="1"/>
                    <a:pt x="443" y="1"/>
                    <a:pt x="443" y="1"/>
                  </a:cubicBezTo>
                  <a:cubicBezTo>
                    <a:pt x="441" y="0"/>
                    <a:pt x="438" y="0"/>
                    <a:pt x="436" y="1"/>
                  </a:cubicBezTo>
                  <a:cubicBezTo>
                    <a:pt x="6" y="167"/>
                    <a:pt x="6" y="167"/>
                    <a:pt x="6" y="167"/>
                  </a:cubicBezTo>
                  <a:cubicBezTo>
                    <a:pt x="2" y="168"/>
                    <a:pt x="0" y="171"/>
                    <a:pt x="0" y="175"/>
                  </a:cubicBezTo>
                  <a:cubicBezTo>
                    <a:pt x="0" y="179"/>
                    <a:pt x="2" y="182"/>
                    <a:pt x="5" y="183"/>
                  </a:cubicBezTo>
                  <a:cubicBezTo>
                    <a:pt x="112" y="228"/>
                    <a:pt x="112" y="228"/>
                    <a:pt x="112" y="228"/>
                  </a:cubicBezTo>
                  <a:cubicBezTo>
                    <a:pt x="112" y="316"/>
                    <a:pt x="112" y="316"/>
                    <a:pt x="112" y="316"/>
                  </a:cubicBezTo>
                  <a:cubicBezTo>
                    <a:pt x="105" y="319"/>
                    <a:pt x="101" y="326"/>
                    <a:pt x="101" y="334"/>
                  </a:cubicBezTo>
                  <a:cubicBezTo>
                    <a:pt x="101" y="341"/>
                    <a:pt x="104" y="347"/>
                    <a:pt x="109" y="350"/>
                  </a:cubicBezTo>
                  <a:cubicBezTo>
                    <a:pt x="90" y="416"/>
                    <a:pt x="90" y="416"/>
                    <a:pt x="90" y="416"/>
                  </a:cubicBezTo>
                  <a:cubicBezTo>
                    <a:pt x="105" y="416"/>
                    <a:pt x="105" y="416"/>
                    <a:pt x="105" y="416"/>
                  </a:cubicBezTo>
                  <a:cubicBezTo>
                    <a:pt x="138" y="416"/>
                    <a:pt x="138" y="416"/>
                    <a:pt x="138" y="416"/>
                  </a:cubicBezTo>
                  <a:cubicBezTo>
                    <a:pt x="152" y="416"/>
                    <a:pt x="152" y="416"/>
                    <a:pt x="152" y="416"/>
                  </a:cubicBezTo>
                  <a:cubicBezTo>
                    <a:pt x="134" y="350"/>
                    <a:pt x="134" y="350"/>
                    <a:pt x="134" y="350"/>
                  </a:cubicBezTo>
                  <a:cubicBezTo>
                    <a:pt x="139" y="347"/>
                    <a:pt x="142" y="341"/>
                    <a:pt x="142" y="334"/>
                  </a:cubicBezTo>
                  <a:cubicBezTo>
                    <a:pt x="142" y="326"/>
                    <a:pt x="137" y="319"/>
                    <a:pt x="131" y="316"/>
                  </a:cubicBezTo>
                  <a:cubicBezTo>
                    <a:pt x="131" y="236"/>
                    <a:pt x="131" y="236"/>
                    <a:pt x="131" y="236"/>
                  </a:cubicBezTo>
                  <a:cubicBezTo>
                    <a:pt x="204" y="267"/>
                    <a:pt x="204" y="267"/>
                    <a:pt x="204" y="267"/>
                  </a:cubicBezTo>
                  <a:cubicBezTo>
                    <a:pt x="204" y="257"/>
                    <a:pt x="204" y="257"/>
                    <a:pt x="204" y="257"/>
                  </a:cubicBezTo>
                  <a:cubicBezTo>
                    <a:pt x="204" y="247"/>
                    <a:pt x="204" y="247"/>
                    <a:pt x="204" y="247"/>
                  </a:cubicBezTo>
                  <a:cubicBezTo>
                    <a:pt x="204" y="201"/>
                    <a:pt x="204" y="201"/>
                    <a:pt x="204" y="201"/>
                  </a:cubicBezTo>
                  <a:cubicBezTo>
                    <a:pt x="204" y="193"/>
                    <a:pt x="210" y="186"/>
                    <a:pt x="218" y="184"/>
                  </a:cubicBezTo>
                  <a:cubicBezTo>
                    <a:pt x="265" y="171"/>
                    <a:pt x="315" y="162"/>
                    <a:pt x="364" y="157"/>
                  </a:cubicBezTo>
                  <a:cubicBezTo>
                    <a:pt x="388" y="155"/>
                    <a:pt x="413" y="154"/>
                    <a:pt x="438" y="154"/>
                  </a:cubicBezTo>
                  <a:cubicBezTo>
                    <a:pt x="463" y="154"/>
                    <a:pt x="488" y="155"/>
                    <a:pt x="512" y="157"/>
                  </a:cubicBezTo>
                  <a:cubicBezTo>
                    <a:pt x="561" y="162"/>
                    <a:pt x="611" y="171"/>
                    <a:pt x="658" y="184"/>
                  </a:cubicBezTo>
                  <a:cubicBezTo>
                    <a:pt x="666" y="186"/>
                    <a:pt x="672" y="193"/>
                    <a:pt x="672" y="201"/>
                  </a:cubicBezTo>
                  <a:cubicBezTo>
                    <a:pt x="672" y="247"/>
                    <a:pt x="672" y="247"/>
                    <a:pt x="672" y="247"/>
                  </a:cubicBezTo>
                  <a:cubicBezTo>
                    <a:pt x="672" y="257"/>
                    <a:pt x="672" y="257"/>
                    <a:pt x="672" y="257"/>
                  </a:cubicBezTo>
                  <a:cubicBezTo>
                    <a:pt x="672" y="267"/>
                    <a:pt x="672" y="267"/>
                    <a:pt x="672" y="267"/>
                  </a:cubicBezTo>
                  <a:cubicBezTo>
                    <a:pt x="871" y="183"/>
                    <a:pt x="871" y="183"/>
                    <a:pt x="871" y="183"/>
                  </a:cubicBezTo>
                  <a:cubicBezTo>
                    <a:pt x="874" y="182"/>
                    <a:pt x="876" y="179"/>
                    <a:pt x="876" y="175"/>
                  </a:cubicBezTo>
                  <a:cubicBezTo>
                    <a:pt x="876" y="171"/>
                    <a:pt x="874" y="168"/>
                    <a:pt x="870"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39646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BB8994-55BB-C888-1268-E509CE95D959}"/>
              </a:ext>
            </a:extLst>
          </p:cNvPr>
          <p:cNvGraphicFramePr>
            <a:graphicFrameLocks noChangeAspect="1"/>
          </p:cNvGraphicFramePr>
          <p:nvPr>
            <p:custDataLst>
              <p:tags r:id="rId1"/>
            </p:custDataLst>
            <p:extLst>
              <p:ext uri="{D42A27DB-BD31-4B8C-83A1-F6EECF244321}">
                <p14:modId xmlns:p14="http://schemas.microsoft.com/office/powerpoint/2010/main" val="916063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ADBB8994-55BB-C888-1268-E509CE95D9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314C4A2-C940-7CE3-4086-C038A65F6C18}"/>
              </a:ext>
            </a:extLst>
          </p:cNvPr>
          <p:cNvSpPr>
            <a:spLocks noGrp="1"/>
          </p:cNvSpPr>
          <p:nvPr>
            <p:ph type="title"/>
          </p:nvPr>
        </p:nvSpPr>
        <p:spPr>
          <a:xfrm>
            <a:off x="628650" y="1456468"/>
            <a:ext cx="3096000" cy="747897"/>
          </a:xfrm>
        </p:spPr>
        <p:txBody>
          <a:bodyPr vert="horz"/>
          <a:lstStyle/>
          <a:p>
            <a:r>
              <a:rPr lang="en-US" b="1">
                <a:solidFill>
                  <a:srgbClr val="FFED00"/>
                </a:solidFill>
              </a:rPr>
              <a:t>Mentor profile </a:t>
            </a:r>
          </a:p>
        </p:txBody>
      </p:sp>
      <p:sp>
        <p:nvSpPr>
          <p:cNvPr id="8" name="ee4pContent1">
            <a:extLst>
              <a:ext uri="{FF2B5EF4-FFF2-40B4-BE49-F238E27FC236}">
                <a16:creationId xmlns:a16="http://schemas.microsoft.com/office/drawing/2014/main" id="{4BF5A1AA-45A4-423E-F252-C2E684540A7C}"/>
              </a:ext>
            </a:extLst>
          </p:cNvPr>
          <p:cNvSpPr txBox="1"/>
          <p:nvPr/>
        </p:nvSpPr>
        <p:spPr>
          <a:xfrm>
            <a:off x="630000" y="2309139"/>
            <a:ext cx="3096000" cy="10713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r>
              <a:rPr lang="en-US" sz="1600" b="1">
                <a:solidFill>
                  <a:srgbClr val="FFFFFF"/>
                </a:solidFill>
              </a:rPr>
              <a:t>Senior leads </a:t>
            </a:r>
            <a:r>
              <a:rPr lang="en-US" sz="1600">
                <a:solidFill>
                  <a:srgbClr val="FFFFFF"/>
                </a:solidFill>
              </a:rPr>
              <a:t>(e.g., head of directorate-general)</a:t>
            </a:r>
            <a:r>
              <a:rPr lang="en-US" sz="1600" b="1">
                <a:solidFill>
                  <a:srgbClr val="FFFFFF"/>
                </a:solidFill>
              </a:rPr>
              <a:t> at Ministries of Health </a:t>
            </a:r>
            <a:r>
              <a:rPr lang="en-US" sz="1600">
                <a:solidFill>
                  <a:srgbClr val="FFFFFF"/>
                </a:solidFill>
              </a:rPr>
              <a:t>at the national level or other national health bodies, </a:t>
            </a:r>
            <a:br>
              <a:rPr lang="en-US" sz="1600">
                <a:solidFill>
                  <a:srgbClr val="FFFFFF"/>
                </a:solidFill>
              </a:rPr>
            </a:br>
            <a:r>
              <a:rPr lang="en-US" sz="1600">
                <a:solidFill>
                  <a:srgbClr val="FFFFFF"/>
                </a:solidFill>
              </a:rPr>
              <a:t>(prior) involvement in </a:t>
            </a:r>
            <a:r>
              <a:rPr lang="en-US" sz="1600" b="1">
                <a:solidFill>
                  <a:srgbClr val="FFFFFF"/>
                </a:solidFill>
              </a:rPr>
              <a:t>EU health policymaking </a:t>
            </a:r>
          </a:p>
        </p:txBody>
      </p:sp>
      <p:sp>
        <p:nvSpPr>
          <p:cNvPr id="11" name="ee4pHeader2">
            <a:extLst>
              <a:ext uri="{FF2B5EF4-FFF2-40B4-BE49-F238E27FC236}">
                <a16:creationId xmlns:a16="http://schemas.microsoft.com/office/drawing/2014/main" id="{B853E0A8-0D58-3CBD-3CD2-117E0C6F166B}"/>
              </a:ext>
            </a:extLst>
          </p:cNvPr>
          <p:cNvSpPr txBox="1"/>
          <p:nvPr/>
        </p:nvSpPr>
        <p:spPr>
          <a:xfrm>
            <a:off x="4562474" y="395103"/>
            <a:ext cx="6970304" cy="609977"/>
          </a:xfrm>
          <a:prstGeom prst="rect">
            <a:avLst/>
          </a:prstGeom>
          <a:noFill/>
          <a:ln cap="rnd">
            <a:noFill/>
          </a:ln>
        </p:spPr>
        <p:txBody>
          <a:bodyPr vert="horz" wrap="square" lIns="0" tIns="0" rIns="0" bIns="0" rtlCol="0" anchor="b" anchorCtr="0">
            <a:noAutofit/>
          </a:bodyPr>
          <a:lstStyle/>
          <a:p>
            <a:pPr marL="0" lvl="3"/>
            <a:r>
              <a:rPr lang="en-US" sz="2000" b="1">
                <a:solidFill>
                  <a:srgbClr val="004494">
                    <a:lumMod val="100000"/>
                  </a:srgbClr>
                </a:solidFill>
                <a:latin typeface="Verdana" panose="020B0604030504040204" pitchFamily="34" charset="0"/>
              </a:rPr>
              <a:t>Overview of the selection criteria</a:t>
            </a:r>
          </a:p>
        </p:txBody>
      </p:sp>
      <p:sp>
        <p:nvSpPr>
          <p:cNvPr id="9" name="ee4pContent2">
            <a:extLst>
              <a:ext uri="{FF2B5EF4-FFF2-40B4-BE49-F238E27FC236}">
                <a16:creationId xmlns:a16="http://schemas.microsoft.com/office/drawing/2014/main" id="{2D3419F3-3B4A-48AB-90E4-2993D88F593B}"/>
              </a:ext>
            </a:extLst>
          </p:cNvPr>
          <p:cNvSpPr txBox="1"/>
          <p:nvPr/>
        </p:nvSpPr>
        <p:spPr>
          <a:xfrm>
            <a:off x="4562475" y="1594523"/>
            <a:ext cx="7000875" cy="200592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600"/>
              </a:spcAft>
              <a:buFont typeface="Wingdings" panose="05000000000000000000" pitchFamily="2" charset="2"/>
              <a:buChar char="§"/>
            </a:pPr>
            <a:r>
              <a:rPr lang="en-US" dirty="0"/>
              <a:t>Significant </a:t>
            </a:r>
            <a:r>
              <a:rPr lang="en-US" b="1" dirty="0"/>
              <a:t>multi-year leadership experience </a:t>
            </a:r>
            <a:r>
              <a:rPr lang="en-US" dirty="0"/>
              <a:t>at the </a:t>
            </a:r>
            <a:r>
              <a:rPr lang="en-US" b="1" dirty="0"/>
              <a:t>Ministry of Health </a:t>
            </a:r>
            <a:r>
              <a:rPr lang="en-US" dirty="0"/>
              <a:t>and/or at</a:t>
            </a:r>
            <a:r>
              <a:rPr lang="en-US" b="1" dirty="0"/>
              <a:t> other national health bodies </a:t>
            </a:r>
            <a:r>
              <a:rPr lang="en-US" dirty="0"/>
              <a:t>involved in EU health policymaking</a:t>
            </a:r>
          </a:p>
          <a:p>
            <a:pPr marL="171450" indent="-171450">
              <a:spcAft>
                <a:spcPts val="600"/>
              </a:spcAft>
              <a:buFont typeface="Wingdings" panose="05000000000000000000" pitchFamily="2" charset="2"/>
              <a:buChar char="§"/>
            </a:pPr>
            <a:r>
              <a:rPr lang="en-US" b="1" dirty="0"/>
              <a:t>Experience in EU health policymaking </a:t>
            </a:r>
            <a:r>
              <a:rPr lang="en-US" dirty="0"/>
              <a:t>(e.g., development, implementation, advocacy)</a:t>
            </a:r>
          </a:p>
          <a:p>
            <a:pPr marL="171450" indent="-171450">
              <a:spcAft>
                <a:spcPts val="600"/>
              </a:spcAft>
              <a:buFont typeface="Wingdings" panose="05000000000000000000" pitchFamily="2" charset="2"/>
              <a:buChar char="§"/>
            </a:pPr>
            <a:r>
              <a:rPr lang="en-US" dirty="0"/>
              <a:t>Commitment to </a:t>
            </a:r>
            <a:r>
              <a:rPr lang="en-US" b="1" dirty="0"/>
              <a:t>active contribution </a:t>
            </a:r>
            <a:r>
              <a:rPr lang="en-US" dirty="0"/>
              <a:t>(at least five days), including:</a:t>
            </a:r>
          </a:p>
          <a:p>
            <a:pPr marL="466725" lvl="1" indent="-285750">
              <a:spcAft>
                <a:spcPts val="600"/>
              </a:spcAft>
              <a:buFont typeface="Symbol" panose="05050102010706020507" pitchFamily="18" charset="2"/>
              <a:buChar char="-"/>
            </a:pPr>
            <a:r>
              <a:rPr lang="en-US" dirty="0"/>
              <a:t>1:1 support to fellows in regular touchpoints </a:t>
            </a:r>
          </a:p>
          <a:p>
            <a:pPr marL="466725" lvl="1" indent="-285750">
              <a:spcAft>
                <a:spcPts val="600"/>
              </a:spcAft>
              <a:buFont typeface="Symbol" panose="05050102010706020507" pitchFamily="18" charset="2"/>
              <a:buChar char="-"/>
            </a:pPr>
            <a:r>
              <a:rPr lang="en-US" dirty="0"/>
              <a:t>Support of joint EU health policy projects (e.g., expert input)</a:t>
            </a:r>
          </a:p>
          <a:p>
            <a:pPr marL="466725" lvl="1" indent="-285750">
              <a:spcAft>
                <a:spcPts val="600"/>
              </a:spcAft>
              <a:buFont typeface="Symbol" panose="05050102010706020507" pitchFamily="18" charset="2"/>
              <a:buChar char="-"/>
            </a:pPr>
            <a:r>
              <a:rPr lang="en-US" dirty="0"/>
              <a:t>Participation in select required meetings, such as quarterly mentor forums</a:t>
            </a:r>
          </a:p>
          <a:p>
            <a:pPr marL="466725" lvl="1" indent="-285750">
              <a:spcAft>
                <a:spcPts val="600"/>
              </a:spcAft>
              <a:buFont typeface="Symbol" panose="05050102010706020507" pitchFamily="18" charset="2"/>
              <a:buChar char="-"/>
            </a:pPr>
            <a:r>
              <a:rPr lang="en-US" dirty="0"/>
              <a:t>Select contribution to training sessions (depending on e.g., policy focus)</a:t>
            </a:r>
          </a:p>
          <a:p>
            <a:pPr marL="171450" indent="-171450">
              <a:spcAft>
                <a:spcPts val="600"/>
              </a:spcAft>
              <a:buFont typeface="Wingdings" panose="05000000000000000000" pitchFamily="2" charset="2"/>
              <a:buChar char="§"/>
            </a:pPr>
            <a:r>
              <a:rPr lang="en-US" b="1" dirty="0"/>
              <a:t>Proficient English </a:t>
            </a:r>
            <a:r>
              <a:rPr lang="en-US" dirty="0"/>
              <a:t>language skills (at least C1 level)</a:t>
            </a:r>
          </a:p>
          <a:p>
            <a:pPr marL="171450" indent="-171450">
              <a:spcAft>
                <a:spcPts val="300"/>
              </a:spcAft>
              <a:buFont typeface="Wingdings" panose="05000000000000000000" pitchFamily="2" charset="2"/>
              <a:buChar char="§"/>
            </a:pPr>
            <a:endParaRPr lang="en-US" dirty="0"/>
          </a:p>
          <a:p>
            <a:pPr marL="171450" indent="-171450">
              <a:spcAft>
                <a:spcPts val="600"/>
              </a:spcAft>
              <a:buFont typeface="Wingdings" panose="05000000000000000000" pitchFamily="2" charset="2"/>
              <a:buChar char="§"/>
            </a:pPr>
            <a:endParaRPr lang="en-US" dirty="0"/>
          </a:p>
        </p:txBody>
      </p:sp>
      <p:cxnSp>
        <p:nvCxnSpPr>
          <p:cNvPr id="28" name="Straight Connector 27">
            <a:extLst>
              <a:ext uri="{FF2B5EF4-FFF2-40B4-BE49-F238E27FC236}">
                <a16:creationId xmlns:a16="http://schemas.microsoft.com/office/drawing/2014/main" id="{9ED483D0-F1CD-B2D0-379B-F07623F791D7}"/>
              </a:ext>
            </a:extLst>
          </p:cNvPr>
          <p:cNvCxnSpPr/>
          <p:nvPr/>
        </p:nvCxnSpPr>
        <p:spPr>
          <a:xfrm>
            <a:off x="4562475" y="4431084"/>
            <a:ext cx="7000875"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9" name="ee4pHeader2">
            <a:extLst>
              <a:ext uri="{FF2B5EF4-FFF2-40B4-BE49-F238E27FC236}">
                <a16:creationId xmlns:a16="http://schemas.microsoft.com/office/drawing/2014/main" id="{D5F1B4F3-2861-6A17-6860-48FBC82697E2}"/>
              </a:ext>
            </a:extLst>
          </p:cNvPr>
          <p:cNvSpPr txBox="1"/>
          <p:nvPr/>
        </p:nvSpPr>
        <p:spPr>
          <a:xfrm>
            <a:off x="4562475" y="4042568"/>
            <a:ext cx="3122756" cy="325511"/>
          </a:xfrm>
          <a:prstGeom prst="rect">
            <a:avLst/>
          </a:prstGeom>
          <a:noFill/>
          <a:ln cap="rnd">
            <a:noFill/>
          </a:ln>
        </p:spPr>
        <p:txBody>
          <a:bodyPr vert="horz" wrap="square" lIns="0" tIns="0" rIns="0" bIns="0" rtlCol="0" anchor="b" anchorCtr="0">
            <a:noAutofit/>
          </a:bodyPr>
          <a:lstStyle/>
          <a:p>
            <a:pPr marL="0" lvl="3"/>
            <a:r>
              <a:rPr lang="en-US" sz="1600">
                <a:solidFill>
                  <a:schemeClr val="tx2"/>
                </a:solidFill>
                <a:latin typeface="Verdana" panose="020B0604030504040204" pitchFamily="34" charset="0"/>
              </a:rPr>
              <a:t>Nice-to-have criteria</a:t>
            </a:r>
          </a:p>
        </p:txBody>
      </p:sp>
      <p:sp>
        <p:nvSpPr>
          <p:cNvPr id="30" name="ee4pContent2">
            <a:extLst>
              <a:ext uri="{FF2B5EF4-FFF2-40B4-BE49-F238E27FC236}">
                <a16:creationId xmlns:a16="http://schemas.microsoft.com/office/drawing/2014/main" id="{8B1160EA-74BC-39C3-CED7-0864D629B1B8}"/>
              </a:ext>
            </a:extLst>
          </p:cNvPr>
          <p:cNvSpPr txBox="1"/>
          <p:nvPr/>
        </p:nvSpPr>
        <p:spPr>
          <a:xfrm>
            <a:off x="4562475" y="4563704"/>
            <a:ext cx="7000875" cy="127323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600"/>
              </a:spcAft>
              <a:buFont typeface="Wingdings" panose="05000000000000000000" pitchFamily="2" charset="2"/>
              <a:buChar char="§"/>
            </a:pPr>
            <a:r>
              <a:rPr lang="en-US" dirty="0"/>
              <a:t>Experience as a </a:t>
            </a:r>
            <a:r>
              <a:rPr lang="en-US" b="1" dirty="0"/>
              <a:t>trainer and/or mentor </a:t>
            </a:r>
          </a:p>
          <a:p>
            <a:pPr marL="171450" indent="-171450">
              <a:spcAft>
                <a:spcPts val="600"/>
              </a:spcAft>
              <a:buFont typeface="Wingdings" panose="05000000000000000000" pitchFamily="2" charset="2"/>
              <a:buChar char="§"/>
            </a:pPr>
            <a:r>
              <a:rPr lang="en-US" dirty="0"/>
              <a:t>Ideally, </a:t>
            </a:r>
            <a:r>
              <a:rPr lang="en-US" b="1" dirty="0"/>
              <a:t>current focus of own work on one of the EU health priorities </a:t>
            </a:r>
            <a:r>
              <a:rPr lang="en-US" dirty="0"/>
              <a:t>such as health prevention and control (communicable &amp; non-communicable diseases), crisis preparedness, global health, One Health, pharmaceutical and medical devices legislation, digital health, and workforce crisis  </a:t>
            </a:r>
          </a:p>
        </p:txBody>
      </p:sp>
      <p:sp>
        <p:nvSpPr>
          <p:cNvPr id="14" name="Speech Bubble: Rectangle 13">
            <a:extLst>
              <a:ext uri="{FF2B5EF4-FFF2-40B4-BE49-F238E27FC236}">
                <a16:creationId xmlns:a16="http://schemas.microsoft.com/office/drawing/2014/main" id="{FBA9A6E2-5CFA-2FBC-4445-D19F388F696F}"/>
              </a:ext>
            </a:extLst>
          </p:cNvPr>
          <p:cNvSpPr/>
          <p:nvPr/>
        </p:nvSpPr>
        <p:spPr>
          <a:xfrm>
            <a:off x="10312400" y="2450124"/>
            <a:ext cx="1485900" cy="537073"/>
          </a:xfrm>
          <a:prstGeom prst="wedgeRectCallout">
            <a:avLst>
              <a:gd name="adj1" fmla="val -66951"/>
              <a:gd name="adj2" fmla="val -3918"/>
            </a:avLst>
          </a:prstGeom>
          <a:solidFill>
            <a:srgbClr val="AEB5DB"/>
          </a:solidFill>
          <a:ln w="9525" cap="rnd" cmpd="sng" algn="ctr">
            <a:solidFill>
              <a:srgbClr val="C5C6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Deep-dive on mentor role on following page  </a:t>
            </a:r>
          </a:p>
        </p:txBody>
      </p:sp>
      <p:grpSp>
        <p:nvGrpSpPr>
          <p:cNvPr id="13" name="bcgIconsWhite_Caring">
            <a:extLst>
              <a:ext uri="{FF2B5EF4-FFF2-40B4-BE49-F238E27FC236}">
                <a16:creationId xmlns:a16="http://schemas.microsoft.com/office/drawing/2014/main" id="{CE23A45E-5C5D-C0EC-9E8C-6A348D9B9462}"/>
              </a:ext>
            </a:extLst>
          </p:cNvPr>
          <p:cNvGrpSpPr>
            <a:grpSpLocks noChangeAspect="1"/>
          </p:cNvGrpSpPr>
          <p:nvPr/>
        </p:nvGrpSpPr>
        <p:grpSpPr>
          <a:xfrm>
            <a:off x="1289796" y="4582117"/>
            <a:ext cx="1361841" cy="1360527"/>
            <a:chOff x="5272088" y="2305050"/>
            <a:chExt cx="1646237" cy="1644650"/>
          </a:xfrm>
        </p:grpSpPr>
        <p:sp>
          <p:nvSpPr>
            <p:cNvPr id="15" name="AutoShape 69">
              <a:extLst>
                <a:ext uri="{FF2B5EF4-FFF2-40B4-BE49-F238E27FC236}">
                  <a16:creationId xmlns:a16="http://schemas.microsoft.com/office/drawing/2014/main" id="{F33291EB-6989-466A-D84E-C219FA7DB312}"/>
                </a:ext>
              </a:extLst>
            </p:cNvPr>
            <p:cNvSpPr>
              <a:spLocks noChangeAspect="1" noChangeArrowheads="1" noTextEdit="1"/>
            </p:cNvSpPr>
            <p:nvPr/>
          </p:nvSpPr>
          <p:spPr bwMode="auto">
            <a:xfrm>
              <a:off x="5272088" y="2305050"/>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1">
              <a:extLst>
                <a:ext uri="{FF2B5EF4-FFF2-40B4-BE49-F238E27FC236}">
                  <a16:creationId xmlns:a16="http://schemas.microsoft.com/office/drawing/2014/main" id="{FAE0D1D8-6966-A651-92C2-8E8A2F4345C5}"/>
                </a:ext>
              </a:extLst>
            </p:cNvPr>
            <p:cNvSpPr>
              <a:spLocks noEditPoints="1"/>
            </p:cNvSpPr>
            <p:nvPr/>
          </p:nvSpPr>
          <p:spPr bwMode="auto">
            <a:xfrm>
              <a:off x="5534025" y="3160713"/>
              <a:ext cx="1135062" cy="542926"/>
            </a:xfrm>
            <a:custGeom>
              <a:avLst/>
              <a:gdLst>
                <a:gd name="T0" fmla="*/ 1532 w 1589"/>
                <a:gd name="T1" fmla="*/ 64 h 760"/>
                <a:gd name="T2" fmla="*/ 1524 w 1589"/>
                <a:gd name="T3" fmla="*/ 58 h 760"/>
                <a:gd name="T4" fmla="*/ 1514 w 1589"/>
                <a:gd name="T5" fmla="*/ 52 h 760"/>
                <a:gd name="T6" fmla="*/ 1451 w 1589"/>
                <a:gd name="T7" fmla="*/ 37 h 760"/>
                <a:gd name="T8" fmla="*/ 1372 w 1589"/>
                <a:gd name="T9" fmla="*/ 72 h 760"/>
                <a:gd name="T10" fmla="*/ 1275 w 1589"/>
                <a:gd name="T11" fmla="*/ 179 h 760"/>
                <a:gd name="T12" fmla="*/ 1103 w 1589"/>
                <a:gd name="T13" fmla="*/ 271 h 760"/>
                <a:gd name="T14" fmla="*/ 1042 w 1589"/>
                <a:gd name="T15" fmla="*/ 281 h 760"/>
                <a:gd name="T16" fmla="*/ 1035 w 1589"/>
                <a:gd name="T17" fmla="*/ 238 h 760"/>
                <a:gd name="T18" fmla="*/ 1049 w 1589"/>
                <a:gd name="T19" fmla="*/ 232 h 760"/>
                <a:gd name="T20" fmla="*/ 1058 w 1589"/>
                <a:gd name="T21" fmla="*/ 226 h 760"/>
                <a:gd name="T22" fmla="*/ 1071 w 1589"/>
                <a:gd name="T23" fmla="*/ 217 h 760"/>
                <a:gd name="T24" fmla="*/ 1107 w 1589"/>
                <a:gd name="T25" fmla="*/ 142 h 760"/>
                <a:gd name="T26" fmla="*/ 1097 w 1589"/>
                <a:gd name="T27" fmla="*/ 85 h 760"/>
                <a:gd name="T28" fmla="*/ 576 w 1589"/>
                <a:gd name="T29" fmla="*/ 0 h 760"/>
                <a:gd name="T30" fmla="*/ 556 w 1589"/>
                <a:gd name="T31" fmla="*/ 0 h 760"/>
                <a:gd name="T32" fmla="*/ 543 w 1589"/>
                <a:gd name="T33" fmla="*/ 1 h 760"/>
                <a:gd name="T34" fmla="*/ 489 w 1589"/>
                <a:gd name="T35" fmla="*/ 11 h 760"/>
                <a:gd name="T36" fmla="*/ 480 w 1589"/>
                <a:gd name="T37" fmla="*/ 14 h 760"/>
                <a:gd name="T38" fmla="*/ 466 w 1589"/>
                <a:gd name="T39" fmla="*/ 19 h 760"/>
                <a:gd name="T40" fmla="*/ 455 w 1589"/>
                <a:gd name="T41" fmla="*/ 24 h 760"/>
                <a:gd name="T42" fmla="*/ 443 w 1589"/>
                <a:gd name="T43" fmla="*/ 30 h 760"/>
                <a:gd name="T44" fmla="*/ 0 w 1589"/>
                <a:gd name="T45" fmla="*/ 294 h 760"/>
                <a:gd name="T46" fmla="*/ 22 w 1589"/>
                <a:gd name="T47" fmla="*/ 760 h 760"/>
                <a:gd name="T48" fmla="*/ 538 w 1589"/>
                <a:gd name="T49" fmla="*/ 563 h 760"/>
                <a:gd name="T50" fmla="*/ 545 w 1589"/>
                <a:gd name="T51" fmla="*/ 560 h 760"/>
                <a:gd name="T52" fmla="*/ 576 w 1589"/>
                <a:gd name="T53" fmla="*/ 557 h 760"/>
                <a:gd name="T54" fmla="*/ 793 w 1589"/>
                <a:gd name="T55" fmla="*/ 572 h 760"/>
                <a:gd name="T56" fmla="*/ 820 w 1589"/>
                <a:gd name="T57" fmla="*/ 573 h 760"/>
                <a:gd name="T58" fmla="*/ 850 w 1589"/>
                <a:gd name="T59" fmla="*/ 574 h 760"/>
                <a:gd name="T60" fmla="*/ 871 w 1589"/>
                <a:gd name="T61" fmla="*/ 574 h 760"/>
                <a:gd name="T62" fmla="*/ 909 w 1589"/>
                <a:gd name="T63" fmla="*/ 573 h 760"/>
                <a:gd name="T64" fmla="*/ 997 w 1589"/>
                <a:gd name="T65" fmla="*/ 564 h 760"/>
                <a:gd name="T66" fmla="*/ 1057 w 1589"/>
                <a:gd name="T67" fmla="*/ 552 h 760"/>
                <a:gd name="T68" fmla="*/ 1085 w 1589"/>
                <a:gd name="T69" fmla="*/ 546 h 760"/>
                <a:gd name="T70" fmla="*/ 1111 w 1589"/>
                <a:gd name="T71" fmla="*/ 539 h 760"/>
                <a:gd name="T72" fmla="*/ 1341 w 1589"/>
                <a:gd name="T73" fmla="*/ 430 h 760"/>
                <a:gd name="T74" fmla="*/ 1547 w 1589"/>
                <a:gd name="T75" fmla="*/ 233 h 760"/>
                <a:gd name="T76" fmla="*/ 1469 w 1589"/>
                <a:gd name="T77" fmla="*/ 257 h 760"/>
                <a:gd name="T78" fmla="*/ 587 w 1589"/>
                <a:gd name="T79" fmla="*/ 513 h 760"/>
                <a:gd name="T80" fmla="*/ 45 w 1589"/>
                <a:gd name="T81" fmla="*/ 307 h 760"/>
                <a:gd name="T82" fmla="*/ 1000 w 1589"/>
                <a:gd name="T83" fmla="*/ 67 h 760"/>
                <a:gd name="T84" fmla="*/ 782 w 1589"/>
                <a:gd name="T85" fmla="*/ 222 h 760"/>
                <a:gd name="T86" fmla="*/ 853 w 1589"/>
                <a:gd name="T87" fmla="*/ 295 h 760"/>
                <a:gd name="T88" fmla="*/ 1401 w 1589"/>
                <a:gd name="T89" fmla="*/ 107 h 760"/>
                <a:gd name="T90" fmla="*/ 1514 w 1589"/>
                <a:gd name="T91" fmla="*/ 20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9" h="760">
                  <a:moveTo>
                    <a:pt x="1536" y="68"/>
                  </a:moveTo>
                  <a:cubicBezTo>
                    <a:pt x="1536" y="67"/>
                    <a:pt x="1536" y="67"/>
                    <a:pt x="1536" y="67"/>
                  </a:cubicBezTo>
                  <a:cubicBezTo>
                    <a:pt x="1534" y="66"/>
                    <a:pt x="1533" y="65"/>
                    <a:pt x="1532" y="64"/>
                  </a:cubicBezTo>
                  <a:cubicBezTo>
                    <a:pt x="1531" y="63"/>
                    <a:pt x="1530" y="63"/>
                    <a:pt x="1529" y="62"/>
                  </a:cubicBezTo>
                  <a:cubicBezTo>
                    <a:pt x="1528" y="61"/>
                    <a:pt x="1528" y="61"/>
                    <a:pt x="1528" y="61"/>
                  </a:cubicBezTo>
                  <a:cubicBezTo>
                    <a:pt x="1527" y="60"/>
                    <a:pt x="1525" y="59"/>
                    <a:pt x="1524" y="58"/>
                  </a:cubicBezTo>
                  <a:cubicBezTo>
                    <a:pt x="1524" y="58"/>
                    <a:pt x="1524" y="58"/>
                    <a:pt x="1523" y="57"/>
                  </a:cubicBezTo>
                  <a:cubicBezTo>
                    <a:pt x="1522" y="57"/>
                    <a:pt x="1521" y="56"/>
                    <a:pt x="1519" y="55"/>
                  </a:cubicBezTo>
                  <a:cubicBezTo>
                    <a:pt x="1517" y="54"/>
                    <a:pt x="1516" y="53"/>
                    <a:pt x="1514" y="52"/>
                  </a:cubicBezTo>
                  <a:cubicBezTo>
                    <a:pt x="1497" y="43"/>
                    <a:pt x="1478" y="37"/>
                    <a:pt x="1459" y="37"/>
                  </a:cubicBezTo>
                  <a:cubicBezTo>
                    <a:pt x="1458" y="37"/>
                    <a:pt x="1457" y="37"/>
                    <a:pt x="1457" y="37"/>
                  </a:cubicBezTo>
                  <a:cubicBezTo>
                    <a:pt x="1455" y="37"/>
                    <a:pt x="1453" y="37"/>
                    <a:pt x="1451" y="37"/>
                  </a:cubicBezTo>
                  <a:cubicBezTo>
                    <a:pt x="1451" y="37"/>
                    <a:pt x="1451" y="37"/>
                    <a:pt x="1450" y="37"/>
                  </a:cubicBezTo>
                  <a:cubicBezTo>
                    <a:pt x="1421" y="39"/>
                    <a:pt x="1394" y="51"/>
                    <a:pt x="1373" y="72"/>
                  </a:cubicBezTo>
                  <a:cubicBezTo>
                    <a:pt x="1373" y="72"/>
                    <a:pt x="1373" y="72"/>
                    <a:pt x="1372" y="72"/>
                  </a:cubicBezTo>
                  <a:cubicBezTo>
                    <a:pt x="1371" y="74"/>
                    <a:pt x="1370" y="75"/>
                    <a:pt x="1368" y="77"/>
                  </a:cubicBezTo>
                  <a:cubicBezTo>
                    <a:pt x="1301" y="153"/>
                    <a:pt x="1301" y="153"/>
                    <a:pt x="1301" y="153"/>
                  </a:cubicBezTo>
                  <a:cubicBezTo>
                    <a:pt x="1292" y="162"/>
                    <a:pt x="1284" y="171"/>
                    <a:pt x="1275" y="179"/>
                  </a:cubicBezTo>
                  <a:cubicBezTo>
                    <a:pt x="1241" y="211"/>
                    <a:pt x="1202" y="236"/>
                    <a:pt x="1159" y="253"/>
                  </a:cubicBezTo>
                  <a:cubicBezTo>
                    <a:pt x="1145" y="259"/>
                    <a:pt x="1131" y="264"/>
                    <a:pt x="1117" y="268"/>
                  </a:cubicBezTo>
                  <a:cubicBezTo>
                    <a:pt x="1112" y="269"/>
                    <a:pt x="1108" y="270"/>
                    <a:pt x="1103" y="271"/>
                  </a:cubicBezTo>
                  <a:cubicBezTo>
                    <a:pt x="1102" y="272"/>
                    <a:pt x="1102" y="272"/>
                    <a:pt x="1101" y="272"/>
                  </a:cubicBezTo>
                  <a:cubicBezTo>
                    <a:pt x="1096" y="273"/>
                    <a:pt x="1092" y="274"/>
                    <a:pt x="1087" y="275"/>
                  </a:cubicBezTo>
                  <a:cubicBezTo>
                    <a:pt x="1072" y="278"/>
                    <a:pt x="1057" y="280"/>
                    <a:pt x="1042" y="281"/>
                  </a:cubicBezTo>
                  <a:cubicBezTo>
                    <a:pt x="986" y="285"/>
                    <a:pt x="929" y="277"/>
                    <a:pt x="876" y="257"/>
                  </a:cubicBezTo>
                  <a:cubicBezTo>
                    <a:pt x="1008" y="244"/>
                    <a:pt x="1008" y="244"/>
                    <a:pt x="1008" y="244"/>
                  </a:cubicBezTo>
                  <a:cubicBezTo>
                    <a:pt x="1017" y="243"/>
                    <a:pt x="1026" y="241"/>
                    <a:pt x="1035" y="238"/>
                  </a:cubicBezTo>
                  <a:cubicBezTo>
                    <a:pt x="1037" y="237"/>
                    <a:pt x="1039" y="236"/>
                    <a:pt x="1041" y="236"/>
                  </a:cubicBezTo>
                  <a:cubicBezTo>
                    <a:pt x="1041" y="235"/>
                    <a:pt x="1042" y="235"/>
                    <a:pt x="1042" y="235"/>
                  </a:cubicBezTo>
                  <a:cubicBezTo>
                    <a:pt x="1045" y="234"/>
                    <a:pt x="1047" y="233"/>
                    <a:pt x="1049" y="232"/>
                  </a:cubicBezTo>
                  <a:cubicBezTo>
                    <a:pt x="1049" y="231"/>
                    <a:pt x="1050" y="231"/>
                    <a:pt x="1051" y="231"/>
                  </a:cubicBezTo>
                  <a:cubicBezTo>
                    <a:pt x="1053" y="230"/>
                    <a:pt x="1055" y="228"/>
                    <a:pt x="1057" y="227"/>
                  </a:cubicBezTo>
                  <a:cubicBezTo>
                    <a:pt x="1057" y="227"/>
                    <a:pt x="1057" y="227"/>
                    <a:pt x="1058" y="226"/>
                  </a:cubicBezTo>
                  <a:cubicBezTo>
                    <a:pt x="1060" y="225"/>
                    <a:pt x="1062" y="224"/>
                    <a:pt x="1064" y="222"/>
                  </a:cubicBezTo>
                  <a:cubicBezTo>
                    <a:pt x="1066" y="220"/>
                    <a:pt x="1068" y="219"/>
                    <a:pt x="1070" y="217"/>
                  </a:cubicBezTo>
                  <a:cubicBezTo>
                    <a:pt x="1071" y="217"/>
                    <a:pt x="1071" y="217"/>
                    <a:pt x="1071" y="217"/>
                  </a:cubicBezTo>
                  <a:cubicBezTo>
                    <a:pt x="1089" y="200"/>
                    <a:pt x="1102" y="177"/>
                    <a:pt x="1106" y="151"/>
                  </a:cubicBezTo>
                  <a:cubicBezTo>
                    <a:pt x="1107" y="148"/>
                    <a:pt x="1107" y="146"/>
                    <a:pt x="1107" y="143"/>
                  </a:cubicBezTo>
                  <a:cubicBezTo>
                    <a:pt x="1107" y="142"/>
                    <a:pt x="1107" y="142"/>
                    <a:pt x="1107" y="142"/>
                  </a:cubicBezTo>
                  <a:cubicBezTo>
                    <a:pt x="1108" y="139"/>
                    <a:pt x="1108" y="137"/>
                    <a:pt x="1108" y="134"/>
                  </a:cubicBezTo>
                  <a:cubicBezTo>
                    <a:pt x="1108" y="125"/>
                    <a:pt x="1107" y="118"/>
                    <a:pt x="1106" y="111"/>
                  </a:cubicBezTo>
                  <a:cubicBezTo>
                    <a:pt x="1104" y="102"/>
                    <a:pt x="1101" y="93"/>
                    <a:pt x="1097" y="85"/>
                  </a:cubicBezTo>
                  <a:cubicBezTo>
                    <a:pt x="1096" y="83"/>
                    <a:pt x="1095" y="81"/>
                    <a:pt x="1094" y="79"/>
                  </a:cubicBezTo>
                  <a:cubicBezTo>
                    <a:pt x="1075" y="47"/>
                    <a:pt x="1042" y="24"/>
                    <a:pt x="1003" y="22"/>
                  </a:cubicBezTo>
                  <a:cubicBezTo>
                    <a:pt x="576" y="0"/>
                    <a:pt x="576" y="0"/>
                    <a:pt x="576" y="0"/>
                  </a:cubicBezTo>
                  <a:cubicBezTo>
                    <a:pt x="572" y="0"/>
                    <a:pt x="568" y="0"/>
                    <a:pt x="565" y="0"/>
                  </a:cubicBezTo>
                  <a:cubicBezTo>
                    <a:pt x="563" y="0"/>
                    <a:pt x="562" y="0"/>
                    <a:pt x="560" y="0"/>
                  </a:cubicBezTo>
                  <a:cubicBezTo>
                    <a:pt x="559" y="0"/>
                    <a:pt x="558" y="0"/>
                    <a:pt x="556" y="0"/>
                  </a:cubicBezTo>
                  <a:cubicBezTo>
                    <a:pt x="555" y="0"/>
                    <a:pt x="553" y="0"/>
                    <a:pt x="552" y="0"/>
                  </a:cubicBezTo>
                  <a:cubicBezTo>
                    <a:pt x="550" y="0"/>
                    <a:pt x="549" y="0"/>
                    <a:pt x="547" y="0"/>
                  </a:cubicBezTo>
                  <a:cubicBezTo>
                    <a:pt x="546" y="1"/>
                    <a:pt x="545" y="1"/>
                    <a:pt x="543" y="1"/>
                  </a:cubicBezTo>
                  <a:cubicBezTo>
                    <a:pt x="542" y="1"/>
                    <a:pt x="540" y="1"/>
                    <a:pt x="538" y="1"/>
                  </a:cubicBezTo>
                  <a:cubicBezTo>
                    <a:pt x="538" y="1"/>
                    <a:pt x="537" y="1"/>
                    <a:pt x="536" y="1"/>
                  </a:cubicBezTo>
                  <a:cubicBezTo>
                    <a:pt x="520" y="3"/>
                    <a:pt x="505" y="6"/>
                    <a:pt x="489" y="11"/>
                  </a:cubicBezTo>
                  <a:cubicBezTo>
                    <a:pt x="489" y="11"/>
                    <a:pt x="489" y="11"/>
                    <a:pt x="488" y="11"/>
                  </a:cubicBezTo>
                  <a:cubicBezTo>
                    <a:pt x="486" y="12"/>
                    <a:pt x="484" y="12"/>
                    <a:pt x="481" y="13"/>
                  </a:cubicBezTo>
                  <a:cubicBezTo>
                    <a:pt x="481" y="13"/>
                    <a:pt x="481" y="13"/>
                    <a:pt x="480" y="14"/>
                  </a:cubicBezTo>
                  <a:cubicBezTo>
                    <a:pt x="478" y="14"/>
                    <a:pt x="476" y="15"/>
                    <a:pt x="474" y="16"/>
                  </a:cubicBezTo>
                  <a:cubicBezTo>
                    <a:pt x="473" y="16"/>
                    <a:pt x="472" y="16"/>
                    <a:pt x="472" y="17"/>
                  </a:cubicBezTo>
                  <a:cubicBezTo>
                    <a:pt x="470" y="17"/>
                    <a:pt x="468" y="18"/>
                    <a:pt x="466" y="19"/>
                  </a:cubicBezTo>
                  <a:cubicBezTo>
                    <a:pt x="465" y="19"/>
                    <a:pt x="464" y="20"/>
                    <a:pt x="463" y="20"/>
                  </a:cubicBezTo>
                  <a:cubicBezTo>
                    <a:pt x="462" y="21"/>
                    <a:pt x="460" y="21"/>
                    <a:pt x="458" y="22"/>
                  </a:cubicBezTo>
                  <a:cubicBezTo>
                    <a:pt x="457" y="23"/>
                    <a:pt x="456" y="23"/>
                    <a:pt x="455" y="24"/>
                  </a:cubicBezTo>
                  <a:cubicBezTo>
                    <a:pt x="453" y="24"/>
                    <a:pt x="452" y="25"/>
                    <a:pt x="450" y="26"/>
                  </a:cubicBezTo>
                  <a:cubicBezTo>
                    <a:pt x="449" y="26"/>
                    <a:pt x="447" y="27"/>
                    <a:pt x="446" y="28"/>
                  </a:cubicBezTo>
                  <a:cubicBezTo>
                    <a:pt x="445" y="29"/>
                    <a:pt x="444" y="29"/>
                    <a:pt x="443" y="30"/>
                  </a:cubicBezTo>
                  <a:cubicBezTo>
                    <a:pt x="440" y="31"/>
                    <a:pt x="437" y="32"/>
                    <a:pt x="435" y="34"/>
                  </a:cubicBezTo>
                  <a:cubicBezTo>
                    <a:pt x="11" y="275"/>
                    <a:pt x="11" y="275"/>
                    <a:pt x="11" y="275"/>
                  </a:cubicBezTo>
                  <a:cubicBezTo>
                    <a:pt x="5" y="279"/>
                    <a:pt x="0" y="286"/>
                    <a:pt x="0" y="294"/>
                  </a:cubicBezTo>
                  <a:cubicBezTo>
                    <a:pt x="0" y="738"/>
                    <a:pt x="0" y="738"/>
                    <a:pt x="0" y="738"/>
                  </a:cubicBezTo>
                  <a:cubicBezTo>
                    <a:pt x="0" y="745"/>
                    <a:pt x="4" y="752"/>
                    <a:pt x="10" y="756"/>
                  </a:cubicBezTo>
                  <a:cubicBezTo>
                    <a:pt x="14" y="759"/>
                    <a:pt x="18" y="760"/>
                    <a:pt x="22" y="760"/>
                  </a:cubicBezTo>
                  <a:cubicBezTo>
                    <a:pt x="25" y="760"/>
                    <a:pt x="28" y="760"/>
                    <a:pt x="30" y="759"/>
                  </a:cubicBezTo>
                  <a:cubicBezTo>
                    <a:pt x="532" y="565"/>
                    <a:pt x="532" y="565"/>
                    <a:pt x="532" y="565"/>
                  </a:cubicBezTo>
                  <a:cubicBezTo>
                    <a:pt x="534" y="564"/>
                    <a:pt x="536" y="563"/>
                    <a:pt x="538" y="563"/>
                  </a:cubicBezTo>
                  <a:cubicBezTo>
                    <a:pt x="539" y="562"/>
                    <a:pt x="539" y="562"/>
                    <a:pt x="539" y="562"/>
                  </a:cubicBezTo>
                  <a:cubicBezTo>
                    <a:pt x="541" y="562"/>
                    <a:pt x="543" y="561"/>
                    <a:pt x="545" y="561"/>
                  </a:cubicBezTo>
                  <a:cubicBezTo>
                    <a:pt x="545" y="561"/>
                    <a:pt x="545" y="561"/>
                    <a:pt x="545" y="560"/>
                  </a:cubicBezTo>
                  <a:cubicBezTo>
                    <a:pt x="547" y="560"/>
                    <a:pt x="549" y="560"/>
                    <a:pt x="551" y="559"/>
                  </a:cubicBezTo>
                  <a:cubicBezTo>
                    <a:pt x="558" y="558"/>
                    <a:pt x="564" y="557"/>
                    <a:pt x="571" y="557"/>
                  </a:cubicBezTo>
                  <a:cubicBezTo>
                    <a:pt x="573" y="557"/>
                    <a:pt x="575" y="557"/>
                    <a:pt x="576" y="557"/>
                  </a:cubicBezTo>
                  <a:cubicBezTo>
                    <a:pt x="579" y="557"/>
                    <a:pt x="582" y="557"/>
                    <a:pt x="584" y="557"/>
                  </a:cubicBezTo>
                  <a:cubicBezTo>
                    <a:pt x="680" y="564"/>
                    <a:pt x="680" y="564"/>
                    <a:pt x="680" y="564"/>
                  </a:cubicBezTo>
                  <a:cubicBezTo>
                    <a:pt x="793" y="572"/>
                    <a:pt x="793" y="572"/>
                    <a:pt x="793" y="572"/>
                  </a:cubicBezTo>
                  <a:cubicBezTo>
                    <a:pt x="794" y="572"/>
                    <a:pt x="794" y="572"/>
                    <a:pt x="794" y="572"/>
                  </a:cubicBezTo>
                  <a:cubicBezTo>
                    <a:pt x="800" y="572"/>
                    <a:pt x="806" y="573"/>
                    <a:pt x="811" y="573"/>
                  </a:cubicBezTo>
                  <a:cubicBezTo>
                    <a:pt x="814" y="573"/>
                    <a:pt x="816" y="573"/>
                    <a:pt x="820" y="573"/>
                  </a:cubicBezTo>
                  <a:cubicBezTo>
                    <a:pt x="824" y="574"/>
                    <a:pt x="827" y="574"/>
                    <a:pt x="831" y="574"/>
                  </a:cubicBezTo>
                  <a:cubicBezTo>
                    <a:pt x="834" y="574"/>
                    <a:pt x="837" y="574"/>
                    <a:pt x="840" y="574"/>
                  </a:cubicBezTo>
                  <a:cubicBezTo>
                    <a:pt x="843" y="574"/>
                    <a:pt x="847" y="574"/>
                    <a:pt x="850" y="574"/>
                  </a:cubicBezTo>
                  <a:cubicBezTo>
                    <a:pt x="853" y="574"/>
                    <a:pt x="856" y="574"/>
                    <a:pt x="859" y="574"/>
                  </a:cubicBezTo>
                  <a:cubicBezTo>
                    <a:pt x="862" y="574"/>
                    <a:pt x="866" y="574"/>
                    <a:pt x="870" y="574"/>
                  </a:cubicBezTo>
                  <a:cubicBezTo>
                    <a:pt x="871" y="574"/>
                    <a:pt x="871" y="574"/>
                    <a:pt x="871" y="574"/>
                  </a:cubicBezTo>
                  <a:cubicBezTo>
                    <a:pt x="878" y="574"/>
                    <a:pt x="884" y="574"/>
                    <a:pt x="891" y="574"/>
                  </a:cubicBezTo>
                  <a:cubicBezTo>
                    <a:pt x="892" y="574"/>
                    <a:pt x="893" y="574"/>
                    <a:pt x="894" y="574"/>
                  </a:cubicBezTo>
                  <a:cubicBezTo>
                    <a:pt x="899" y="573"/>
                    <a:pt x="904" y="573"/>
                    <a:pt x="909" y="573"/>
                  </a:cubicBezTo>
                  <a:cubicBezTo>
                    <a:pt x="910" y="573"/>
                    <a:pt x="911" y="573"/>
                    <a:pt x="912" y="573"/>
                  </a:cubicBezTo>
                  <a:cubicBezTo>
                    <a:pt x="940" y="571"/>
                    <a:pt x="967" y="568"/>
                    <a:pt x="995" y="564"/>
                  </a:cubicBezTo>
                  <a:cubicBezTo>
                    <a:pt x="996" y="564"/>
                    <a:pt x="996" y="564"/>
                    <a:pt x="997" y="564"/>
                  </a:cubicBezTo>
                  <a:cubicBezTo>
                    <a:pt x="1002" y="563"/>
                    <a:pt x="1007" y="562"/>
                    <a:pt x="1012" y="561"/>
                  </a:cubicBezTo>
                  <a:cubicBezTo>
                    <a:pt x="1013" y="561"/>
                    <a:pt x="1014" y="561"/>
                    <a:pt x="1016" y="561"/>
                  </a:cubicBezTo>
                  <a:cubicBezTo>
                    <a:pt x="1029" y="558"/>
                    <a:pt x="1043" y="555"/>
                    <a:pt x="1057" y="552"/>
                  </a:cubicBezTo>
                  <a:cubicBezTo>
                    <a:pt x="1060" y="552"/>
                    <a:pt x="1062" y="551"/>
                    <a:pt x="1065" y="551"/>
                  </a:cubicBezTo>
                  <a:cubicBezTo>
                    <a:pt x="1068" y="550"/>
                    <a:pt x="1071" y="549"/>
                    <a:pt x="1074" y="548"/>
                  </a:cubicBezTo>
                  <a:cubicBezTo>
                    <a:pt x="1078" y="547"/>
                    <a:pt x="1081" y="547"/>
                    <a:pt x="1085" y="546"/>
                  </a:cubicBezTo>
                  <a:cubicBezTo>
                    <a:pt x="1087" y="545"/>
                    <a:pt x="1090" y="544"/>
                    <a:pt x="1093" y="544"/>
                  </a:cubicBezTo>
                  <a:cubicBezTo>
                    <a:pt x="1097" y="543"/>
                    <a:pt x="1101" y="541"/>
                    <a:pt x="1105" y="540"/>
                  </a:cubicBezTo>
                  <a:cubicBezTo>
                    <a:pt x="1107" y="540"/>
                    <a:pt x="1109" y="539"/>
                    <a:pt x="1111" y="539"/>
                  </a:cubicBezTo>
                  <a:cubicBezTo>
                    <a:pt x="1118" y="537"/>
                    <a:pt x="1124" y="535"/>
                    <a:pt x="1130" y="533"/>
                  </a:cubicBezTo>
                  <a:cubicBezTo>
                    <a:pt x="1201" y="511"/>
                    <a:pt x="1268" y="478"/>
                    <a:pt x="1329" y="438"/>
                  </a:cubicBezTo>
                  <a:cubicBezTo>
                    <a:pt x="1333" y="436"/>
                    <a:pt x="1337" y="433"/>
                    <a:pt x="1341" y="430"/>
                  </a:cubicBezTo>
                  <a:cubicBezTo>
                    <a:pt x="1345" y="427"/>
                    <a:pt x="1350" y="424"/>
                    <a:pt x="1354" y="421"/>
                  </a:cubicBezTo>
                  <a:cubicBezTo>
                    <a:pt x="1409" y="383"/>
                    <a:pt x="1459" y="337"/>
                    <a:pt x="1503" y="286"/>
                  </a:cubicBezTo>
                  <a:cubicBezTo>
                    <a:pt x="1547" y="233"/>
                    <a:pt x="1547" y="233"/>
                    <a:pt x="1547" y="233"/>
                  </a:cubicBezTo>
                  <a:cubicBezTo>
                    <a:pt x="1589" y="184"/>
                    <a:pt x="1584" y="111"/>
                    <a:pt x="1536" y="68"/>
                  </a:cubicBezTo>
                  <a:close/>
                  <a:moveTo>
                    <a:pt x="1514" y="205"/>
                  </a:moveTo>
                  <a:cubicBezTo>
                    <a:pt x="1469" y="257"/>
                    <a:pt x="1469" y="257"/>
                    <a:pt x="1469" y="257"/>
                  </a:cubicBezTo>
                  <a:cubicBezTo>
                    <a:pt x="1376" y="368"/>
                    <a:pt x="1254" y="448"/>
                    <a:pt x="1117" y="491"/>
                  </a:cubicBezTo>
                  <a:cubicBezTo>
                    <a:pt x="1013" y="523"/>
                    <a:pt x="905" y="536"/>
                    <a:pt x="797" y="528"/>
                  </a:cubicBezTo>
                  <a:cubicBezTo>
                    <a:pt x="587" y="513"/>
                    <a:pt x="587" y="513"/>
                    <a:pt x="587" y="513"/>
                  </a:cubicBezTo>
                  <a:cubicBezTo>
                    <a:pt x="563" y="511"/>
                    <a:pt x="539" y="515"/>
                    <a:pt x="516" y="524"/>
                  </a:cubicBezTo>
                  <a:cubicBezTo>
                    <a:pt x="45" y="707"/>
                    <a:pt x="45" y="707"/>
                    <a:pt x="45" y="707"/>
                  </a:cubicBezTo>
                  <a:cubicBezTo>
                    <a:pt x="45" y="307"/>
                    <a:pt x="45" y="307"/>
                    <a:pt x="45" y="307"/>
                  </a:cubicBezTo>
                  <a:cubicBezTo>
                    <a:pt x="457" y="73"/>
                    <a:pt x="457" y="73"/>
                    <a:pt x="457" y="73"/>
                  </a:cubicBezTo>
                  <a:cubicBezTo>
                    <a:pt x="492" y="53"/>
                    <a:pt x="533" y="42"/>
                    <a:pt x="574" y="44"/>
                  </a:cubicBezTo>
                  <a:cubicBezTo>
                    <a:pt x="1000" y="67"/>
                    <a:pt x="1000" y="67"/>
                    <a:pt x="1000" y="67"/>
                  </a:cubicBezTo>
                  <a:cubicBezTo>
                    <a:pt x="1036" y="69"/>
                    <a:pt x="1064" y="98"/>
                    <a:pt x="1064" y="134"/>
                  </a:cubicBezTo>
                  <a:cubicBezTo>
                    <a:pt x="1064" y="168"/>
                    <a:pt x="1038" y="197"/>
                    <a:pt x="1003" y="200"/>
                  </a:cubicBezTo>
                  <a:cubicBezTo>
                    <a:pt x="782" y="222"/>
                    <a:pt x="782" y="222"/>
                    <a:pt x="782" y="222"/>
                  </a:cubicBezTo>
                  <a:cubicBezTo>
                    <a:pt x="772" y="223"/>
                    <a:pt x="764" y="231"/>
                    <a:pt x="763" y="241"/>
                  </a:cubicBezTo>
                  <a:cubicBezTo>
                    <a:pt x="761" y="251"/>
                    <a:pt x="767" y="260"/>
                    <a:pt x="776" y="264"/>
                  </a:cubicBezTo>
                  <a:cubicBezTo>
                    <a:pt x="853" y="295"/>
                    <a:pt x="853" y="295"/>
                    <a:pt x="853" y="295"/>
                  </a:cubicBezTo>
                  <a:cubicBezTo>
                    <a:pt x="940" y="330"/>
                    <a:pt x="1038" y="337"/>
                    <a:pt x="1129" y="310"/>
                  </a:cubicBezTo>
                  <a:cubicBezTo>
                    <a:pt x="1208" y="288"/>
                    <a:pt x="1280" y="244"/>
                    <a:pt x="1334" y="182"/>
                  </a:cubicBezTo>
                  <a:cubicBezTo>
                    <a:pt x="1401" y="107"/>
                    <a:pt x="1401" y="107"/>
                    <a:pt x="1401" y="107"/>
                  </a:cubicBezTo>
                  <a:cubicBezTo>
                    <a:pt x="1414" y="92"/>
                    <a:pt x="1433" y="83"/>
                    <a:pt x="1453" y="82"/>
                  </a:cubicBezTo>
                  <a:cubicBezTo>
                    <a:pt x="1473" y="81"/>
                    <a:pt x="1492" y="88"/>
                    <a:pt x="1507" y="101"/>
                  </a:cubicBezTo>
                  <a:cubicBezTo>
                    <a:pt x="1537" y="128"/>
                    <a:pt x="1540" y="174"/>
                    <a:pt x="1514"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bcgBugsWhite_Innovation ">
            <a:extLst>
              <a:ext uri="{FF2B5EF4-FFF2-40B4-BE49-F238E27FC236}">
                <a16:creationId xmlns:a16="http://schemas.microsoft.com/office/drawing/2014/main" id="{C9993713-CCDE-3823-7EAD-D013C62D2F3C}"/>
              </a:ext>
            </a:extLst>
          </p:cNvPr>
          <p:cNvGrpSpPr>
            <a:grpSpLocks noChangeAspect="1"/>
          </p:cNvGrpSpPr>
          <p:nvPr/>
        </p:nvGrpSpPr>
        <p:grpSpPr>
          <a:xfrm>
            <a:off x="1694110" y="4653486"/>
            <a:ext cx="553212" cy="553212"/>
            <a:chOff x="7324951" y="3200401"/>
            <a:chExt cx="457200" cy="457200"/>
          </a:xfrm>
        </p:grpSpPr>
        <p:sp>
          <p:nvSpPr>
            <p:cNvPr id="32" name="AutoShape 6">
              <a:extLst>
                <a:ext uri="{FF2B5EF4-FFF2-40B4-BE49-F238E27FC236}">
                  <a16:creationId xmlns:a16="http://schemas.microsoft.com/office/drawing/2014/main" id="{E34B527C-04EE-E5D6-91B9-BD43C73417ED}"/>
                </a:ext>
              </a:extLst>
            </p:cNvPr>
            <p:cNvSpPr>
              <a:spLocks noChangeAspect="1" noChangeArrowheads="1" noTextEdit="1"/>
            </p:cNvSpPr>
            <p:nvPr/>
          </p:nvSpPr>
          <p:spPr bwMode="auto">
            <a:xfrm>
              <a:off x="7324951"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
              <a:extLst>
                <a:ext uri="{FF2B5EF4-FFF2-40B4-BE49-F238E27FC236}">
                  <a16:creationId xmlns:a16="http://schemas.microsoft.com/office/drawing/2014/main" id="{4EEE5AE2-0960-4AA2-5F74-A128E77C76C0}"/>
                </a:ext>
              </a:extLst>
            </p:cNvPr>
            <p:cNvSpPr>
              <a:spLocks noEditPoints="1"/>
            </p:cNvSpPr>
            <p:nvPr/>
          </p:nvSpPr>
          <p:spPr bwMode="auto">
            <a:xfrm>
              <a:off x="7432516" y="3227918"/>
              <a:ext cx="242647" cy="403514"/>
            </a:xfrm>
            <a:custGeom>
              <a:avLst/>
              <a:gdLst>
                <a:gd name="T0" fmla="*/ 530 w 530"/>
                <a:gd name="T1" fmla="*/ 275 h 882"/>
                <a:gd name="T2" fmla="*/ 385 w 530"/>
                <a:gd name="T3" fmla="*/ 29 h 882"/>
                <a:gd name="T4" fmla="*/ 360 w 530"/>
                <a:gd name="T5" fmla="*/ 58 h 882"/>
                <a:gd name="T6" fmla="*/ 344 w 530"/>
                <a:gd name="T7" fmla="*/ 12 h 882"/>
                <a:gd name="T8" fmla="*/ 0 w 530"/>
                <a:gd name="T9" fmla="*/ 265 h 882"/>
                <a:gd name="T10" fmla="*/ 37 w 530"/>
                <a:gd name="T11" fmla="*/ 343 h 882"/>
                <a:gd name="T12" fmla="*/ 37 w 530"/>
                <a:gd name="T13" fmla="*/ 395 h 882"/>
                <a:gd name="T14" fmla="*/ 64 w 530"/>
                <a:gd name="T15" fmla="*/ 439 h 882"/>
                <a:gd name="T16" fmla="*/ 128 w 530"/>
                <a:gd name="T17" fmla="*/ 562 h 882"/>
                <a:gd name="T18" fmla="*/ 150 w 530"/>
                <a:gd name="T19" fmla="*/ 632 h 882"/>
                <a:gd name="T20" fmla="*/ 243 w 530"/>
                <a:gd name="T21" fmla="*/ 632 h 882"/>
                <a:gd name="T22" fmla="*/ 316 w 530"/>
                <a:gd name="T23" fmla="*/ 632 h 882"/>
                <a:gd name="T24" fmla="*/ 402 w 530"/>
                <a:gd name="T25" fmla="*/ 632 h 882"/>
                <a:gd name="T26" fmla="*/ 403 w 530"/>
                <a:gd name="T27" fmla="*/ 559 h 882"/>
                <a:gd name="T28" fmla="*/ 356 w 530"/>
                <a:gd name="T29" fmla="*/ 542 h 882"/>
                <a:gd name="T30" fmla="*/ 407 w 530"/>
                <a:gd name="T31" fmla="*/ 532 h 882"/>
                <a:gd name="T32" fmla="*/ 466 w 530"/>
                <a:gd name="T33" fmla="*/ 439 h 882"/>
                <a:gd name="T34" fmla="*/ 505 w 530"/>
                <a:gd name="T35" fmla="*/ 310 h 882"/>
                <a:gd name="T36" fmla="*/ 505 w 530"/>
                <a:gd name="T37" fmla="*/ 258 h 882"/>
                <a:gd name="T38" fmla="*/ 325 w 530"/>
                <a:gd name="T39" fmla="*/ 66 h 882"/>
                <a:gd name="T40" fmla="*/ 168 w 530"/>
                <a:gd name="T41" fmla="*/ 120 h 882"/>
                <a:gd name="T42" fmla="*/ 316 w 530"/>
                <a:gd name="T43" fmla="*/ 222 h 882"/>
                <a:gd name="T44" fmla="*/ 316 w 530"/>
                <a:gd name="T45" fmla="*/ 274 h 882"/>
                <a:gd name="T46" fmla="*/ 316 w 530"/>
                <a:gd name="T47" fmla="*/ 222 h 882"/>
                <a:gd name="T48" fmla="*/ 154 w 530"/>
                <a:gd name="T49" fmla="*/ 146 h 882"/>
                <a:gd name="T50" fmla="*/ 104 w 530"/>
                <a:gd name="T51" fmla="*/ 146 h 882"/>
                <a:gd name="T52" fmla="*/ 46 w 530"/>
                <a:gd name="T53" fmla="*/ 323 h 882"/>
                <a:gd name="T54" fmla="*/ 124 w 530"/>
                <a:gd name="T55" fmla="*/ 196 h 882"/>
                <a:gd name="T56" fmla="*/ 46 w 530"/>
                <a:gd name="T57" fmla="*/ 323 h 882"/>
                <a:gd name="T58" fmla="*/ 76 w 530"/>
                <a:gd name="T59" fmla="*/ 341 h 882"/>
                <a:gd name="T60" fmla="*/ 282 w 530"/>
                <a:gd name="T61" fmla="*/ 277 h 882"/>
                <a:gd name="T62" fmla="*/ 214 w 530"/>
                <a:gd name="T63" fmla="*/ 467 h 882"/>
                <a:gd name="T64" fmla="*/ 214 w 530"/>
                <a:gd name="T65" fmla="*/ 414 h 882"/>
                <a:gd name="T66" fmla="*/ 214 w 530"/>
                <a:gd name="T67" fmla="*/ 467 h 882"/>
                <a:gd name="T68" fmla="*/ 288 w 530"/>
                <a:gd name="T69" fmla="*/ 285 h 882"/>
                <a:gd name="T70" fmla="*/ 248 w 530"/>
                <a:gd name="T71" fmla="*/ 404 h 882"/>
                <a:gd name="T72" fmla="*/ 338 w 530"/>
                <a:gd name="T73" fmla="*/ 525 h 882"/>
                <a:gd name="T74" fmla="*/ 264 w 530"/>
                <a:gd name="T75" fmla="*/ 456 h 882"/>
                <a:gd name="T76" fmla="*/ 338 w 530"/>
                <a:gd name="T77" fmla="*/ 525 h 882"/>
                <a:gd name="T78" fmla="*/ 319 w 530"/>
                <a:gd name="T79" fmla="*/ 201 h 882"/>
                <a:gd name="T80" fmla="*/ 342 w 530"/>
                <a:gd name="T81" fmla="*/ 78 h 882"/>
                <a:gd name="T82" fmla="*/ 364 w 530"/>
                <a:gd name="T83" fmla="*/ 82 h 882"/>
                <a:gd name="T84" fmla="*/ 461 w 530"/>
                <a:gd name="T85" fmla="*/ 285 h 882"/>
                <a:gd name="T86" fmla="*/ 363 w 530"/>
                <a:gd name="T87" fmla="*/ 269 h 882"/>
                <a:gd name="T88" fmla="*/ 367 w 530"/>
                <a:gd name="T89" fmla="*/ 248 h 882"/>
                <a:gd name="T90" fmla="*/ 461 w 530"/>
                <a:gd name="T91" fmla="*/ 285 h 882"/>
                <a:gd name="T92" fmla="*/ 387 w 530"/>
                <a:gd name="T93" fmla="*/ 838 h 882"/>
                <a:gd name="T94" fmla="*/ 277 w 530"/>
                <a:gd name="T95" fmla="*/ 880 h 882"/>
                <a:gd name="T96" fmla="*/ 155 w 530"/>
                <a:gd name="T97" fmla="*/ 858 h 882"/>
                <a:gd name="T98" fmla="*/ 143 w 530"/>
                <a:gd name="T99" fmla="*/ 809 h 882"/>
                <a:gd name="T100" fmla="*/ 365 w 530"/>
                <a:gd name="T101" fmla="*/ 786 h 882"/>
                <a:gd name="T102" fmla="*/ 426 w 530"/>
                <a:gd name="T103" fmla="*/ 746 h 882"/>
                <a:gd name="T104" fmla="*/ 127 w 530"/>
                <a:gd name="T105" fmla="*/ 768 h 882"/>
                <a:gd name="T106" fmla="*/ 127 w 530"/>
                <a:gd name="T107" fmla="*/ 724 h 882"/>
                <a:gd name="T108" fmla="*/ 426 w 530"/>
                <a:gd name="T109" fmla="*/ 746 h 882"/>
                <a:gd name="T110" fmla="*/ 403 w 530"/>
                <a:gd name="T111" fmla="*/ 707 h 882"/>
                <a:gd name="T112" fmla="*/ 104 w 530"/>
                <a:gd name="T113" fmla="*/ 685 h 882"/>
                <a:gd name="T114" fmla="*/ 403 w 530"/>
                <a:gd name="T115" fmla="*/ 663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0" h="882">
                  <a:moveTo>
                    <a:pt x="505" y="258"/>
                  </a:moveTo>
                  <a:cubicBezTo>
                    <a:pt x="517" y="258"/>
                    <a:pt x="526" y="265"/>
                    <a:pt x="530" y="275"/>
                  </a:cubicBezTo>
                  <a:cubicBezTo>
                    <a:pt x="530" y="272"/>
                    <a:pt x="530" y="268"/>
                    <a:pt x="530" y="265"/>
                  </a:cubicBezTo>
                  <a:cubicBezTo>
                    <a:pt x="530" y="163"/>
                    <a:pt x="471" y="73"/>
                    <a:pt x="385" y="29"/>
                  </a:cubicBezTo>
                  <a:cubicBezTo>
                    <a:pt x="385" y="30"/>
                    <a:pt x="386" y="31"/>
                    <a:pt x="386" y="32"/>
                  </a:cubicBezTo>
                  <a:cubicBezTo>
                    <a:pt x="386" y="47"/>
                    <a:pt x="374" y="58"/>
                    <a:pt x="360" y="58"/>
                  </a:cubicBezTo>
                  <a:cubicBezTo>
                    <a:pt x="346" y="58"/>
                    <a:pt x="335" y="47"/>
                    <a:pt x="335" y="32"/>
                  </a:cubicBezTo>
                  <a:cubicBezTo>
                    <a:pt x="335" y="24"/>
                    <a:pt x="339" y="17"/>
                    <a:pt x="344" y="12"/>
                  </a:cubicBezTo>
                  <a:cubicBezTo>
                    <a:pt x="319" y="4"/>
                    <a:pt x="293" y="0"/>
                    <a:pt x="265" y="0"/>
                  </a:cubicBezTo>
                  <a:cubicBezTo>
                    <a:pt x="119" y="0"/>
                    <a:pt x="0" y="120"/>
                    <a:pt x="0" y="265"/>
                  </a:cubicBezTo>
                  <a:cubicBezTo>
                    <a:pt x="0" y="296"/>
                    <a:pt x="5" y="327"/>
                    <a:pt x="16" y="356"/>
                  </a:cubicBezTo>
                  <a:cubicBezTo>
                    <a:pt x="20" y="348"/>
                    <a:pt x="28" y="343"/>
                    <a:pt x="37" y="343"/>
                  </a:cubicBezTo>
                  <a:cubicBezTo>
                    <a:pt x="51" y="343"/>
                    <a:pt x="63" y="355"/>
                    <a:pt x="63" y="369"/>
                  </a:cubicBezTo>
                  <a:cubicBezTo>
                    <a:pt x="63" y="384"/>
                    <a:pt x="51" y="395"/>
                    <a:pt x="37" y="395"/>
                  </a:cubicBezTo>
                  <a:cubicBezTo>
                    <a:pt x="36" y="395"/>
                    <a:pt x="35" y="395"/>
                    <a:pt x="33" y="395"/>
                  </a:cubicBezTo>
                  <a:cubicBezTo>
                    <a:pt x="42" y="411"/>
                    <a:pt x="52" y="425"/>
                    <a:pt x="64" y="439"/>
                  </a:cubicBezTo>
                  <a:cubicBezTo>
                    <a:pt x="64" y="439"/>
                    <a:pt x="64" y="439"/>
                    <a:pt x="66" y="441"/>
                  </a:cubicBezTo>
                  <a:cubicBezTo>
                    <a:pt x="66" y="442"/>
                    <a:pt x="128" y="499"/>
                    <a:pt x="128" y="562"/>
                  </a:cubicBezTo>
                  <a:cubicBezTo>
                    <a:pt x="128" y="562"/>
                    <a:pt x="128" y="562"/>
                    <a:pt x="128" y="632"/>
                  </a:cubicBezTo>
                  <a:cubicBezTo>
                    <a:pt x="128" y="632"/>
                    <a:pt x="128" y="632"/>
                    <a:pt x="150" y="632"/>
                  </a:cubicBezTo>
                  <a:cubicBezTo>
                    <a:pt x="150" y="632"/>
                    <a:pt x="150" y="632"/>
                    <a:pt x="188" y="632"/>
                  </a:cubicBezTo>
                  <a:cubicBezTo>
                    <a:pt x="201" y="632"/>
                    <a:pt x="219" y="632"/>
                    <a:pt x="243" y="632"/>
                  </a:cubicBezTo>
                  <a:cubicBezTo>
                    <a:pt x="287" y="632"/>
                    <a:pt x="287" y="632"/>
                    <a:pt x="287" y="632"/>
                  </a:cubicBezTo>
                  <a:cubicBezTo>
                    <a:pt x="287" y="632"/>
                    <a:pt x="287" y="632"/>
                    <a:pt x="316" y="632"/>
                  </a:cubicBezTo>
                  <a:cubicBezTo>
                    <a:pt x="330" y="632"/>
                    <a:pt x="351" y="632"/>
                    <a:pt x="380" y="632"/>
                  </a:cubicBezTo>
                  <a:cubicBezTo>
                    <a:pt x="380" y="632"/>
                    <a:pt x="380" y="632"/>
                    <a:pt x="402" y="632"/>
                  </a:cubicBezTo>
                  <a:cubicBezTo>
                    <a:pt x="402" y="632"/>
                    <a:pt x="402" y="632"/>
                    <a:pt x="402" y="562"/>
                  </a:cubicBezTo>
                  <a:cubicBezTo>
                    <a:pt x="402" y="561"/>
                    <a:pt x="403" y="560"/>
                    <a:pt x="403" y="559"/>
                  </a:cubicBezTo>
                  <a:cubicBezTo>
                    <a:pt x="398" y="565"/>
                    <a:pt x="391" y="568"/>
                    <a:pt x="383" y="568"/>
                  </a:cubicBezTo>
                  <a:cubicBezTo>
                    <a:pt x="368" y="568"/>
                    <a:pt x="356" y="557"/>
                    <a:pt x="356" y="542"/>
                  </a:cubicBezTo>
                  <a:cubicBezTo>
                    <a:pt x="356" y="528"/>
                    <a:pt x="368" y="516"/>
                    <a:pt x="383" y="516"/>
                  </a:cubicBezTo>
                  <a:cubicBezTo>
                    <a:pt x="394" y="516"/>
                    <a:pt x="403" y="522"/>
                    <a:pt x="407" y="532"/>
                  </a:cubicBezTo>
                  <a:cubicBezTo>
                    <a:pt x="421" y="482"/>
                    <a:pt x="464" y="442"/>
                    <a:pt x="464" y="441"/>
                  </a:cubicBezTo>
                  <a:cubicBezTo>
                    <a:pt x="464" y="441"/>
                    <a:pt x="464" y="441"/>
                    <a:pt x="466" y="439"/>
                  </a:cubicBezTo>
                  <a:cubicBezTo>
                    <a:pt x="501" y="399"/>
                    <a:pt x="522" y="350"/>
                    <a:pt x="528" y="297"/>
                  </a:cubicBezTo>
                  <a:cubicBezTo>
                    <a:pt x="524" y="305"/>
                    <a:pt x="515" y="310"/>
                    <a:pt x="505" y="310"/>
                  </a:cubicBezTo>
                  <a:cubicBezTo>
                    <a:pt x="491" y="310"/>
                    <a:pt x="479" y="299"/>
                    <a:pt x="479" y="284"/>
                  </a:cubicBezTo>
                  <a:cubicBezTo>
                    <a:pt x="479" y="270"/>
                    <a:pt x="491" y="258"/>
                    <a:pt x="505" y="258"/>
                  </a:cubicBezTo>
                  <a:close/>
                  <a:moveTo>
                    <a:pt x="316" y="45"/>
                  </a:moveTo>
                  <a:cubicBezTo>
                    <a:pt x="317" y="53"/>
                    <a:pt x="321" y="60"/>
                    <a:pt x="325" y="66"/>
                  </a:cubicBezTo>
                  <a:cubicBezTo>
                    <a:pt x="325" y="66"/>
                    <a:pt x="325" y="66"/>
                    <a:pt x="178" y="140"/>
                  </a:cubicBezTo>
                  <a:cubicBezTo>
                    <a:pt x="176" y="132"/>
                    <a:pt x="173" y="125"/>
                    <a:pt x="168" y="120"/>
                  </a:cubicBezTo>
                  <a:cubicBezTo>
                    <a:pt x="168" y="120"/>
                    <a:pt x="168" y="120"/>
                    <a:pt x="316" y="45"/>
                  </a:cubicBezTo>
                  <a:close/>
                  <a:moveTo>
                    <a:pt x="316" y="222"/>
                  </a:moveTo>
                  <a:cubicBezTo>
                    <a:pt x="331" y="222"/>
                    <a:pt x="342" y="234"/>
                    <a:pt x="342" y="248"/>
                  </a:cubicBezTo>
                  <a:cubicBezTo>
                    <a:pt x="342" y="262"/>
                    <a:pt x="331" y="274"/>
                    <a:pt x="316" y="274"/>
                  </a:cubicBezTo>
                  <a:cubicBezTo>
                    <a:pt x="302" y="274"/>
                    <a:pt x="290" y="262"/>
                    <a:pt x="290" y="248"/>
                  </a:cubicBezTo>
                  <a:cubicBezTo>
                    <a:pt x="290" y="234"/>
                    <a:pt x="302" y="222"/>
                    <a:pt x="316" y="222"/>
                  </a:cubicBezTo>
                  <a:close/>
                  <a:moveTo>
                    <a:pt x="129" y="121"/>
                  </a:moveTo>
                  <a:cubicBezTo>
                    <a:pt x="143" y="121"/>
                    <a:pt x="154" y="133"/>
                    <a:pt x="154" y="146"/>
                  </a:cubicBezTo>
                  <a:cubicBezTo>
                    <a:pt x="154" y="161"/>
                    <a:pt x="143" y="172"/>
                    <a:pt x="129" y="172"/>
                  </a:cubicBezTo>
                  <a:cubicBezTo>
                    <a:pt x="115" y="172"/>
                    <a:pt x="104" y="161"/>
                    <a:pt x="104" y="146"/>
                  </a:cubicBezTo>
                  <a:cubicBezTo>
                    <a:pt x="104" y="133"/>
                    <a:pt x="115" y="121"/>
                    <a:pt x="129" y="121"/>
                  </a:cubicBezTo>
                  <a:close/>
                  <a:moveTo>
                    <a:pt x="46" y="323"/>
                  </a:moveTo>
                  <a:cubicBezTo>
                    <a:pt x="46" y="323"/>
                    <a:pt x="46" y="323"/>
                    <a:pt x="103" y="187"/>
                  </a:cubicBezTo>
                  <a:cubicBezTo>
                    <a:pt x="109" y="192"/>
                    <a:pt x="116" y="195"/>
                    <a:pt x="124" y="196"/>
                  </a:cubicBezTo>
                  <a:cubicBezTo>
                    <a:pt x="124" y="196"/>
                    <a:pt x="124" y="196"/>
                    <a:pt x="67" y="331"/>
                  </a:cubicBezTo>
                  <a:cubicBezTo>
                    <a:pt x="61" y="327"/>
                    <a:pt x="54" y="324"/>
                    <a:pt x="46" y="323"/>
                  </a:cubicBezTo>
                  <a:close/>
                  <a:moveTo>
                    <a:pt x="85" y="361"/>
                  </a:moveTo>
                  <a:cubicBezTo>
                    <a:pt x="84" y="353"/>
                    <a:pt x="80" y="346"/>
                    <a:pt x="76" y="341"/>
                  </a:cubicBezTo>
                  <a:cubicBezTo>
                    <a:pt x="76" y="341"/>
                    <a:pt x="76" y="341"/>
                    <a:pt x="273" y="257"/>
                  </a:cubicBezTo>
                  <a:cubicBezTo>
                    <a:pt x="275" y="264"/>
                    <a:pt x="278" y="271"/>
                    <a:pt x="282" y="277"/>
                  </a:cubicBezTo>
                  <a:cubicBezTo>
                    <a:pt x="282" y="277"/>
                    <a:pt x="282" y="277"/>
                    <a:pt x="85" y="361"/>
                  </a:cubicBezTo>
                  <a:close/>
                  <a:moveTo>
                    <a:pt x="214" y="467"/>
                  </a:moveTo>
                  <a:cubicBezTo>
                    <a:pt x="199" y="467"/>
                    <a:pt x="188" y="455"/>
                    <a:pt x="188" y="441"/>
                  </a:cubicBezTo>
                  <a:cubicBezTo>
                    <a:pt x="188" y="426"/>
                    <a:pt x="199" y="414"/>
                    <a:pt x="214" y="414"/>
                  </a:cubicBezTo>
                  <a:cubicBezTo>
                    <a:pt x="228" y="414"/>
                    <a:pt x="240" y="426"/>
                    <a:pt x="240" y="441"/>
                  </a:cubicBezTo>
                  <a:cubicBezTo>
                    <a:pt x="240" y="455"/>
                    <a:pt x="228" y="467"/>
                    <a:pt x="214" y="467"/>
                  </a:cubicBezTo>
                  <a:close/>
                  <a:moveTo>
                    <a:pt x="229" y="394"/>
                  </a:moveTo>
                  <a:cubicBezTo>
                    <a:pt x="229" y="394"/>
                    <a:pt x="229" y="394"/>
                    <a:pt x="288" y="285"/>
                  </a:cubicBezTo>
                  <a:cubicBezTo>
                    <a:pt x="294" y="289"/>
                    <a:pt x="300" y="293"/>
                    <a:pt x="308" y="295"/>
                  </a:cubicBezTo>
                  <a:cubicBezTo>
                    <a:pt x="308" y="295"/>
                    <a:pt x="308" y="295"/>
                    <a:pt x="248" y="404"/>
                  </a:cubicBezTo>
                  <a:cubicBezTo>
                    <a:pt x="243" y="400"/>
                    <a:pt x="236" y="396"/>
                    <a:pt x="229" y="394"/>
                  </a:cubicBezTo>
                  <a:close/>
                  <a:moveTo>
                    <a:pt x="338" y="525"/>
                  </a:moveTo>
                  <a:cubicBezTo>
                    <a:pt x="338" y="525"/>
                    <a:pt x="338" y="525"/>
                    <a:pt x="252" y="474"/>
                  </a:cubicBezTo>
                  <a:cubicBezTo>
                    <a:pt x="257" y="469"/>
                    <a:pt x="261" y="463"/>
                    <a:pt x="264" y="456"/>
                  </a:cubicBezTo>
                  <a:cubicBezTo>
                    <a:pt x="264" y="456"/>
                    <a:pt x="264" y="456"/>
                    <a:pt x="350" y="506"/>
                  </a:cubicBezTo>
                  <a:cubicBezTo>
                    <a:pt x="344" y="511"/>
                    <a:pt x="340" y="517"/>
                    <a:pt x="338" y="525"/>
                  </a:cubicBezTo>
                  <a:close/>
                  <a:moveTo>
                    <a:pt x="339" y="205"/>
                  </a:moveTo>
                  <a:cubicBezTo>
                    <a:pt x="333" y="203"/>
                    <a:pt x="327" y="201"/>
                    <a:pt x="319" y="201"/>
                  </a:cubicBezTo>
                  <a:cubicBezTo>
                    <a:pt x="319" y="201"/>
                    <a:pt x="318" y="201"/>
                    <a:pt x="318" y="201"/>
                  </a:cubicBezTo>
                  <a:cubicBezTo>
                    <a:pt x="318" y="201"/>
                    <a:pt x="318" y="201"/>
                    <a:pt x="342" y="78"/>
                  </a:cubicBezTo>
                  <a:cubicBezTo>
                    <a:pt x="349" y="81"/>
                    <a:pt x="356" y="82"/>
                    <a:pt x="363" y="82"/>
                  </a:cubicBezTo>
                  <a:cubicBezTo>
                    <a:pt x="363" y="82"/>
                    <a:pt x="364" y="82"/>
                    <a:pt x="364" y="82"/>
                  </a:cubicBezTo>
                  <a:cubicBezTo>
                    <a:pt x="364" y="82"/>
                    <a:pt x="364" y="82"/>
                    <a:pt x="339" y="205"/>
                  </a:cubicBezTo>
                  <a:close/>
                  <a:moveTo>
                    <a:pt x="461" y="285"/>
                  </a:moveTo>
                  <a:cubicBezTo>
                    <a:pt x="461" y="286"/>
                    <a:pt x="461" y="286"/>
                    <a:pt x="461" y="287"/>
                  </a:cubicBezTo>
                  <a:cubicBezTo>
                    <a:pt x="461" y="287"/>
                    <a:pt x="461" y="287"/>
                    <a:pt x="363" y="269"/>
                  </a:cubicBezTo>
                  <a:cubicBezTo>
                    <a:pt x="366" y="263"/>
                    <a:pt x="367" y="256"/>
                    <a:pt x="367" y="250"/>
                  </a:cubicBezTo>
                  <a:cubicBezTo>
                    <a:pt x="367" y="249"/>
                    <a:pt x="367" y="249"/>
                    <a:pt x="367" y="248"/>
                  </a:cubicBezTo>
                  <a:cubicBezTo>
                    <a:pt x="367" y="248"/>
                    <a:pt x="367" y="248"/>
                    <a:pt x="465" y="266"/>
                  </a:cubicBezTo>
                  <a:cubicBezTo>
                    <a:pt x="462" y="272"/>
                    <a:pt x="461" y="278"/>
                    <a:pt x="461" y="285"/>
                  </a:cubicBezTo>
                  <a:close/>
                  <a:moveTo>
                    <a:pt x="387" y="809"/>
                  </a:moveTo>
                  <a:cubicBezTo>
                    <a:pt x="387" y="809"/>
                    <a:pt x="387" y="809"/>
                    <a:pt x="387" y="838"/>
                  </a:cubicBezTo>
                  <a:cubicBezTo>
                    <a:pt x="387" y="847"/>
                    <a:pt x="382" y="854"/>
                    <a:pt x="375" y="858"/>
                  </a:cubicBezTo>
                  <a:cubicBezTo>
                    <a:pt x="335" y="877"/>
                    <a:pt x="297" y="880"/>
                    <a:pt x="277" y="880"/>
                  </a:cubicBezTo>
                  <a:cubicBezTo>
                    <a:pt x="271" y="880"/>
                    <a:pt x="267" y="880"/>
                    <a:pt x="265" y="880"/>
                  </a:cubicBezTo>
                  <a:cubicBezTo>
                    <a:pt x="254" y="880"/>
                    <a:pt x="206" y="882"/>
                    <a:pt x="155" y="858"/>
                  </a:cubicBezTo>
                  <a:cubicBezTo>
                    <a:pt x="148" y="854"/>
                    <a:pt x="143" y="847"/>
                    <a:pt x="143" y="838"/>
                  </a:cubicBezTo>
                  <a:cubicBezTo>
                    <a:pt x="143" y="838"/>
                    <a:pt x="143" y="838"/>
                    <a:pt x="143" y="809"/>
                  </a:cubicBezTo>
                  <a:cubicBezTo>
                    <a:pt x="143" y="796"/>
                    <a:pt x="153" y="786"/>
                    <a:pt x="165" y="786"/>
                  </a:cubicBezTo>
                  <a:cubicBezTo>
                    <a:pt x="165" y="786"/>
                    <a:pt x="165" y="786"/>
                    <a:pt x="365" y="786"/>
                  </a:cubicBezTo>
                  <a:cubicBezTo>
                    <a:pt x="377" y="786"/>
                    <a:pt x="387" y="796"/>
                    <a:pt x="387" y="809"/>
                  </a:cubicBezTo>
                  <a:close/>
                  <a:moveTo>
                    <a:pt x="426" y="746"/>
                  </a:moveTo>
                  <a:cubicBezTo>
                    <a:pt x="426" y="758"/>
                    <a:pt x="416" y="768"/>
                    <a:pt x="403" y="768"/>
                  </a:cubicBezTo>
                  <a:cubicBezTo>
                    <a:pt x="403" y="768"/>
                    <a:pt x="403" y="768"/>
                    <a:pt x="127" y="768"/>
                  </a:cubicBezTo>
                  <a:cubicBezTo>
                    <a:pt x="114" y="768"/>
                    <a:pt x="104" y="758"/>
                    <a:pt x="104" y="746"/>
                  </a:cubicBezTo>
                  <a:cubicBezTo>
                    <a:pt x="104" y="734"/>
                    <a:pt x="114" y="724"/>
                    <a:pt x="127" y="724"/>
                  </a:cubicBezTo>
                  <a:cubicBezTo>
                    <a:pt x="127" y="724"/>
                    <a:pt x="127" y="724"/>
                    <a:pt x="403" y="724"/>
                  </a:cubicBezTo>
                  <a:cubicBezTo>
                    <a:pt x="416" y="724"/>
                    <a:pt x="426" y="734"/>
                    <a:pt x="426" y="746"/>
                  </a:cubicBezTo>
                  <a:close/>
                  <a:moveTo>
                    <a:pt x="426" y="685"/>
                  </a:moveTo>
                  <a:cubicBezTo>
                    <a:pt x="426" y="697"/>
                    <a:pt x="416" y="707"/>
                    <a:pt x="403" y="707"/>
                  </a:cubicBezTo>
                  <a:cubicBezTo>
                    <a:pt x="403" y="707"/>
                    <a:pt x="403" y="707"/>
                    <a:pt x="127" y="707"/>
                  </a:cubicBezTo>
                  <a:cubicBezTo>
                    <a:pt x="114" y="707"/>
                    <a:pt x="104" y="697"/>
                    <a:pt x="104" y="685"/>
                  </a:cubicBezTo>
                  <a:cubicBezTo>
                    <a:pt x="104" y="673"/>
                    <a:pt x="114" y="663"/>
                    <a:pt x="127" y="663"/>
                  </a:cubicBezTo>
                  <a:cubicBezTo>
                    <a:pt x="127" y="663"/>
                    <a:pt x="127" y="663"/>
                    <a:pt x="403" y="663"/>
                  </a:cubicBezTo>
                  <a:cubicBezTo>
                    <a:pt x="416" y="663"/>
                    <a:pt x="426" y="673"/>
                    <a:pt x="426" y="68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35" name="Straight Connector 34">
            <a:extLst>
              <a:ext uri="{FF2B5EF4-FFF2-40B4-BE49-F238E27FC236}">
                <a16:creationId xmlns:a16="http://schemas.microsoft.com/office/drawing/2014/main" id="{CCDB9B9D-4A5B-BCAA-3F13-1B9D0DB245E4}"/>
              </a:ext>
            </a:extLst>
          </p:cNvPr>
          <p:cNvCxnSpPr/>
          <p:nvPr/>
        </p:nvCxnSpPr>
        <p:spPr>
          <a:xfrm>
            <a:off x="4562475" y="1521992"/>
            <a:ext cx="7000875" cy="0"/>
          </a:xfrm>
          <a:prstGeom prst="line">
            <a:avLst/>
          </a:prstGeom>
          <a:ln w="19050" cap="flat" cmpd="sng" algn="ctr">
            <a:solidFill>
              <a:srgbClr val="004494"/>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6" name="ee4pHeader2">
            <a:extLst>
              <a:ext uri="{FF2B5EF4-FFF2-40B4-BE49-F238E27FC236}">
                <a16:creationId xmlns:a16="http://schemas.microsoft.com/office/drawing/2014/main" id="{B7020B5C-D839-1AFB-E0BA-36BB6F504E14}"/>
              </a:ext>
            </a:extLst>
          </p:cNvPr>
          <p:cNvSpPr txBox="1"/>
          <p:nvPr/>
        </p:nvSpPr>
        <p:spPr>
          <a:xfrm>
            <a:off x="4562475" y="1133476"/>
            <a:ext cx="3122756" cy="325511"/>
          </a:xfrm>
          <a:prstGeom prst="rect">
            <a:avLst/>
          </a:prstGeom>
          <a:noFill/>
          <a:ln cap="rnd">
            <a:noFill/>
          </a:ln>
        </p:spPr>
        <p:txBody>
          <a:bodyPr vert="horz" wrap="square" lIns="0" tIns="0" rIns="0" bIns="0" rtlCol="0" anchor="b" anchorCtr="0">
            <a:noAutofit/>
          </a:bodyPr>
          <a:lstStyle/>
          <a:p>
            <a:pPr marL="0" lvl="3"/>
            <a:r>
              <a:rPr lang="en-US" sz="1600">
                <a:solidFill>
                  <a:schemeClr val="tx2"/>
                </a:solidFill>
                <a:latin typeface="Verdana" panose="020B0604030504040204" pitchFamily="34" charset="0"/>
              </a:rPr>
              <a:t>Must-have criteria</a:t>
            </a:r>
          </a:p>
        </p:txBody>
      </p:sp>
    </p:spTree>
    <p:extLst>
      <p:ext uri="{BB962C8B-B14F-4D97-AF65-F5344CB8AC3E}">
        <p14:creationId xmlns:p14="http://schemas.microsoft.com/office/powerpoint/2010/main" val="35481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090023A-1C8F-B4C2-C470-75E21505F373}"/>
              </a:ext>
            </a:extLst>
          </p:cNvPr>
          <p:cNvGraphicFramePr>
            <a:graphicFrameLocks noChangeAspect="1"/>
          </p:cNvGraphicFramePr>
          <p:nvPr>
            <p:custDataLst>
              <p:tags r:id="rId1"/>
            </p:custDataLst>
            <p:extLst>
              <p:ext uri="{D42A27DB-BD31-4B8C-83A1-F6EECF244321}">
                <p14:modId xmlns:p14="http://schemas.microsoft.com/office/powerpoint/2010/main" val="150491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06" imgH="608" progId="TCLayout.ActiveDocument.1">
                  <p:embed/>
                </p:oleObj>
              </mc:Choice>
              <mc:Fallback>
                <p:oleObj name="think-cell Slide" r:id="rId7" imgW="606" imgH="608" progId="TCLayout.ActiveDocument.1">
                  <p:embed/>
                  <p:pic>
                    <p:nvPicPr>
                      <p:cNvPr id="4" name="think-cell data - do not delete" hidden="1">
                        <a:extLst>
                          <a:ext uri="{FF2B5EF4-FFF2-40B4-BE49-F238E27FC236}">
                            <a16:creationId xmlns:a16="http://schemas.microsoft.com/office/drawing/2014/main" id="{4090023A-1C8F-B4C2-C470-75E21505F37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6397642C-ECCB-4D5E-99E4-8695BF2DD755}"/>
              </a:ext>
            </a:extLst>
          </p:cNvPr>
          <p:cNvSpPr/>
          <p:nvPr/>
        </p:nvSpPr>
        <p:spPr>
          <a:xfrm>
            <a:off x="0" y="1840141"/>
            <a:ext cx="12192000" cy="160646"/>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err="1">
              <a:solidFill>
                <a:srgbClr val="FFFFFF"/>
              </a:solidFill>
            </a:endParaRPr>
          </a:p>
        </p:txBody>
      </p:sp>
      <p:sp>
        <p:nvSpPr>
          <p:cNvPr id="3" name="Title 2">
            <a:extLst>
              <a:ext uri="{FF2B5EF4-FFF2-40B4-BE49-F238E27FC236}">
                <a16:creationId xmlns:a16="http://schemas.microsoft.com/office/drawing/2014/main" id="{059AA0B4-FC28-3C25-182F-051104067D32}"/>
              </a:ext>
            </a:extLst>
          </p:cNvPr>
          <p:cNvSpPr>
            <a:spLocks noGrp="1"/>
          </p:cNvSpPr>
          <p:nvPr>
            <p:ph type="title"/>
          </p:nvPr>
        </p:nvSpPr>
        <p:spPr>
          <a:xfrm>
            <a:off x="630000" y="622800"/>
            <a:ext cx="10933350" cy="664797"/>
          </a:xfrm>
        </p:spPr>
        <p:txBody>
          <a:bodyPr vert="horz"/>
          <a:lstStyle/>
          <a:p>
            <a:r>
              <a:rPr lang="en-US" dirty="0">
                <a:solidFill>
                  <a:srgbClr val="1C83C1"/>
                </a:solidFill>
              </a:rPr>
              <a:t>Mentor role | </a:t>
            </a:r>
            <a:r>
              <a:rPr lang="en-US" dirty="0"/>
              <a:t>Each mentor will support a fellow along three main dimensions</a:t>
            </a:r>
          </a:p>
        </p:txBody>
      </p:sp>
      <p:grpSp>
        <p:nvGrpSpPr>
          <p:cNvPr id="62" name="Group 61">
            <a:extLst>
              <a:ext uri="{FF2B5EF4-FFF2-40B4-BE49-F238E27FC236}">
                <a16:creationId xmlns:a16="http://schemas.microsoft.com/office/drawing/2014/main" id="{FB3EE57D-64E6-2D3D-8481-06DB14604161}"/>
              </a:ext>
            </a:extLst>
          </p:cNvPr>
          <p:cNvGrpSpPr/>
          <p:nvPr/>
        </p:nvGrpSpPr>
        <p:grpSpPr>
          <a:xfrm>
            <a:off x="1495391" y="1417165"/>
            <a:ext cx="955796" cy="955796"/>
            <a:chOff x="1985149" y="2247087"/>
            <a:chExt cx="1312902" cy="1312902"/>
          </a:xfrm>
        </p:grpSpPr>
        <p:sp>
          <p:nvSpPr>
            <p:cNvPr id="63" name="Oval 62">
              <a:extLst>
                <a:ext uri="{FF2B5EF4-FFF2-40B4-BE49-F238E27FC236}">
                  <a16:creationId xmlns:a16="http://schemas.microsoft.com/office/drawing/2014/main" id="{3EAFF6CB-80C5-C56E-927B-12D60BE259CA}"/>
                </a:ext>
              </a:extLst>
            </p:cNvPr>
            <p:cNvSpPr/>
            <p:nvPr>
              <p:custDataLst>
                <p:tags r:id="rId5"/>
              </p:custDataLst>
            </p:nvPr>
          </p:nvSpPr>
          <p:spPr>
            <a:xfrm>
              <a:off x="1985149" y="2247087"/>
              <a:ext cx="1312902" cy="1312902"/>
            </a:xfrm>
            <a:prstGeom prst="ellipse">
              <a:avLst/>
            </a:prstGeom>
            <a:solidFill>
              <a:srgbClr val="FFFFFF"/>
            </a:solidFill>
            <a:ln w="38100">
              <a:gradFill flip="none" rotWithShape="1">
                <a:gsLst>
                  <a:gs pos="0">
                    <a:schemeClr val="accent2"/>
                  </a:gs>
                  <a:gs pos="100000">
                    <a:schemeClr val="tx2">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600" kern="0" err="1">
                <a:solidFill>
                  <a:schemeClr val="tx1"/>
                </a:solidFill>
              </a:endParaRPr>
            </a:p>
          </p:txBody>
        </p:sp>
        <p:grpSp>
          <p:nvGrpSpPr>
            <p:cNvPr id="64" name="bcgIcons_1on1 Meeting Gender neutral ">
              <a:extLst>
                <a:ext uri="{FF2B5EF4-FFF2-40B4-BE49-F238E27FC236}">
                  <a16:creationId xmlns:a16="http://schemas.microsoft.com/office/drawing/2014/main" id="{3FBE1911-1115-C94D-7CD6-1159AE83F38F}"/>
                </a:ext>
              </a:extLst>
            </p:cNvPr>
            <p:cNvGrpSpPr>
              <a:grpSpLocks noChangeAspect="1"/>
            </p:cNvGrpSpPr>
            <p:nvPr/>
          </p:nvGrpSpPr>
          <p:grpSpPr>
            <a:xfrm>
              <a:off x="2177419" y="2439357"/>
              <a:ext cx="928362" cy="928362"/>
              <a:chOff x="5273675" y="2606675"/>
              <a:chExt cx="1644650" cy="1644650"/>
            </a:xfrm>
          </p:grpSpPr>
          <p:sp>
            <p:nvSpPr>
              <p:cNvPr id="65" name="AutoShape 3">
                <a:extLst>
                  <a:ext uri="{FF2B5EF4-FFF2-40B4-BE49-F238E27FC236}">
                    <a16:creationId xmlns:a16="http://schemas.microsoft.com/office/drawing/2014/main" id="{403F0270-EEF9-6DD3-3C24-1E7BDB4B7A47}"/>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C972FFB7-90C1-FCA9-9E2E-1A1EF8853CD1}"/>
                  </a:ext>
                </a:extLst>
              </p:cNvPr>
              <p:cNvGrpSpPr/>
              <p:nvPr/>
            </p:nvGrpSpPr>
            <p:grpSpPr>
              <a:xfrm>
                <a:off x="5387022" y="2882899"/>
                <a:ext cx="1417956" cy="1095377"/>
                <a:chOff x="5387022" y="2882899"/>
                <a:chExt cx="1417956" cy="1095377"/>
              </a:xfrm>
            </p:grpSpPr>
            <p:sp>
              <p:nvSpPr>
                <p:cNvPr id="67" name="Freeform 14">
                  <a:extLst>
                    <a:ext uri="{FF2B5EF4-FFF2-40B4-BE49-F238E27FC236}">
                      <a16:creationId xmlns:a16="http://schemas.microsoft.com/office/drawing/2014/main" id="{F27F37EE-9F94-9ACA-2F17-A79E457D24D4}"/>
                    </a:ext>
                  </a:extLst>
                </p:cNvPr>
                <p:cNvSpPr>
                  <a:spLocks/>
                </p:cNvSpPr>
                <p:nvPr/>
              </p:nvSpPr>
              <p:spPr bwMode="auto">
                <a:xfrm>
                  <a:off x="5387022" y="2919413"/>
                  <a:ext cx="1270953" cy="1058863"/>
                </a:xfrm>
                <a:custGeom>
                  <a:avLst/>
                  <a:gdLst>
                    <a:gd name="connsiteX0" fmla="*/ 903720 w 1270953"/>
                    <a:gd name="connsiteY0" fmla="*/ 565150 h 1058863"/>
                    <a:gd name="connsiteX1" fmla="*/ 904433 w 1270953"/>
                    <a:gd name="connsiteY1" fmla="*/ 565864 h 1058863"/>
                    <a:gd name="connsiteX2" fmla="*/ 933669 w 1270953"/>
                    <a:gd name="connsiteY2" fmla="*/ 598683 h 1058863"/>
                    <a:gd name="connsiteX3" fmla="*/ 928678 w 1270953"/>
                    <a:gd name="connsiteY3" fmla="*/ 644344 h 1058863"/>
                    <a:gd name="connsiteX4" fmla="*/ 891598 w 1270953"/>
                    <a:gd name="connsiteY4" fmla="*/ 702134 h 1058863"/>
                    <a:gd name="connsiteX5" fmla="*/ 873771 w 1270953"/>
                    <a:gd name="connsiteY5" fmla="*/ 727819 h 1058863"/>
                    <a:gd name="connsiteX6" fmla="*/ 922973 w 1270953"/>
                    <a:gd name="connsiteY6" fmla="*/ 738520 h 1058863"/>
                    <a:gd name="connsiteX7" fmla="*/ 935809 w 1270953"/>
                    <a:gd name="connsiteY7" fmla="*/ 742801 h 1058863"/>
                    <a:gd name="connsiteX8" fmla="*/ 940800 w 1270953"/>
                    <a:gd name="connsiteY8" fmla="*/ 755643 h 1058863"/>
                    <a:gd name="connsiteX9" fmla="*/ 945079 w 1270953"/>
                    <a:gd name="connsiteY9" fmla="*/ 887633 h 1058863"/>
                    <a:gd name="connsiteX10" fmla="*/ 1008542 w 1270953"/>
                    <a:gd name="connsiteY10" fmla="*/ 894768 h 1058863"/>
                    <a:gd name="connsiteX11" fmla="*/ 1069866 w 1270953"/>
                    <a:gd name="connsiteY11" fmla="*/ 891200 h 1058863"/>
                    <a:gd name="connsiteX12" fmla="*/ 1081989 w 1270953"/>
                    <a:gd name="connsiteY12" fmla="*/ 893341 h 1058863"/>
                    <a:gd name="connsiteX13" fmla="*/ 1089119 w 1270953"/>
                    <a:gd name="connsiteY13" fmla="*/ 906183 h 1058863"/>
                    <a:gd name="connsiteX14" fmla="*/ 1089119 w 1270953"/>
                    <a:gd name="connsiteY14" fmla="*/ 1027471 h 1058863"/>
                    <a:gd name="connsiteX15" fmla="*/ 1239578 w 1270953"/>
                    <a:gd name="connsiteY15" fmla="*/ 993225 h 1058863"/>
                    <a:gd name="connsiteX16" fmla="*/ 1239578 w 1270953"/>
                    <a:gd name="connsiteY16" fmla="*/ 939002 h 1058863"/>
                    <a:gd name="connsiteX17" fmla="*/ 1239578 w 1270953"/>
                    <a:gd name="connsiteY17" fmla="*/ 938289 h 1058863"/>
                    <a:gd name="connsiteX18" fmla="*/ 1241717 w 1270953"/>
                    <a:gd name="connsiteY18" fmla="*/ 939716 h 1058863"/>
                    <a:gd name="connsiteX19" fmla="*/ 1256692 w 1270953"/>
                    <a:gd name="connsiteY19" fmla="*/ 942569 h 1058863"/>
                    <a:gd name="connsiteX20" fmla="*/ 1270953 w 1270953"/>
                    <a:gd name="connsiteY20" fmla="*/ 940429 h 1058863"/>
                    <a:gd name="connsiteX21" fmla="*/ 1270953 w 1270953"/>
                    <a:gd name="connsiteY21" fmla="*/ 1002500 h 1058863"/>
                    <a:gd name="connsiteX22" fmla="*/ 1263109 w 1270953"/>
                    <a:gd name="connsiteY22" fmla="*/ 1016056 h 1058863"/>
                    <a:gd name="connsiteX23" fmla="*/ 1088406 w 1270953"/>
                    <a:gd name="connsiteY23" fmla="*/ 1058863 h 1058863"/>
                    <a:gd name="connsiteX24" fmla="*/ 1072719 w 1270953"/>
                    <a:gd name="connsiteY24" fmla="*/ 1058150 h 1058863"/>
                    <a:gd name="connsiteX25" fmla="*/ 1057744 w 1270953"/>
                    <a:gd name="connsiteY25" fmla="*/ 1042454 h 1058863"/>
                    <a:gd name="connsiteX26" fmla="*/ 1057744 w 1270953"/>
                    <a:gd name="connsiteY26" fmla="*/ 924020 h 1058863"/>
                    <a:gd name="connsiteX27" fmla="*/ 1009968 w 1270953"/>
                    <a:gd name="connsiteY27" fmla="*/ 926160 h 1058863"/>
                    <a:gd name="connsiteX28" fmla="*/ 922973 w 1270953"/>
                    <a:gd name="connsiteY28" fmla="*/ 909750 h 1058863"/>
                    <a:gd name="connsiteX29" fmla="*/ 906573 w 1270953"/>
                    <a:gd name="connsiteY29" fmla="*/ 819141 h 1058863"/>
                    <a:gd name="connsiteX30" fmla="*/ 907999 w 1270953"/>
                    <a:gd name="connsiteY30" fmla="*/ 770626 h 1058863"/>
                    <a:gd name="connsiteX31" fmla="*/ 843822 w 1270953"/>
                    <a:gd name="connsiteY31" fmla="*/ 739234 h 1058863"/>
                    <a:gd name="connsiteX32" fmla="*/ 869493 w 1270953"/>
                    <a:gd name="connsiteY32" fmla="*/ 680017 h 1058863"/>
                    <a:gd name="connsiteX33" fmla="*/ 899442 w 1270953"/>
                    <a:gd name="connsiteY33" fmla="*/ 632929 h 1058863"/>
                    <a:gd name="connsiteX34" fmla="*/ 903007 w 1270953"/>
                    <a:gd name="connsiteY34" fmla="*/ 589408 h 1058863"/>
                    <a:gd name="connsiteX35" fmla="*/ 903720 w 1270953"/>
                    <a:gd name="connsiteY35" fmla="*/ 565150 h 1058863"/>
                    <a:gd name="connsiteX36" fmla="*/ 275370 w 1270953"/>
                    <a:gd name="connsiteY36" fmla="*/ 357187 h 1058863"/>
                    <a:gd name="connsiteX37" fmla="*/ 298221 w 1270953"/>
                    <a:gd name="connsiteY37" fmla="*/ 357901 h 1058863"/>
                    <a:gd name="connsiteX38" fmla="*/ 514589 w 1270953"/>
                    <a:gd name="connsiteY38" fmla="*/ 483559 h 1058863"/>
                    <a:gd name="connsiteX39" fmla="*/ 514589 w 1270953"/>
                    <a:gd name="connsiteY39" fmla="*/ 488557 h 1058863"/>
                    <a:gd name="connsiteX40" fmla="*/ 507448 w 1270953"/>
                    <a:gd name="connsiteY40" fmla="*/ 517116 h 1058863"/>
                    <a:gd name="connsiteX41" fmla="*/ 489596 w 1270953"/>
                    <a:gd name="connsiteY41" fmla="*/ 546388 h 1058863"/>
                    <a:gd name="connsiteX42" fmla="*/ 483169 w 1270953"/>
                    <a:gd name="connsiteY42" fmla="*/ 555670 h 1058863"/>
                    <a:gd name="connsiteX43" fmla="*/ 333211 w 1270953"/>
                    <a:gd name="connsiteY43" fmla="*/ 671332 h 1058863"/>
                    <a:gd name="connsiteX44" fmla="*/ 331783 w 1270953"/>
                    <a:gd name="connsiteY44" fmla="*/ 671332 h 1058863"/>
                    <a:gd name="connsiteX45" fmla="*/ 329641 w 1270953"/>
                    <a:gd name="connsiteY45" fmla="*/ 664193 h 1058863"/>
                    <a:gd name="connsiteX46" fmla="*/ 359632 w 1270953"/>
                    <a:gd name="connsiteY46" fmla="*/ 634206 h 1058863"/>
                    <a:gd name="connsiteX47" fmla="*/ 210388 w 1270953"/>
                    <a:gd name="connsiteY47" fmla="*/ 699177 h 1058863"/>
                    <a:gd name="connsiteX48" fmla="*/ 145406 w 1270953"/>
                    <a:gd name="connsiteY48" fmla="*/ 816268 h 1058863"/>
                    <a:gd name="connsiteX49" fmla="*/ 163258 w 1270953"/>
                    <a:gd name="connsiteY49" fmla="*/ 911225 h 1058863"/>
                    <a:gd name="connsiteX50" fmla="*/ 161830 w 1270953"/>
                    <a:gd name="connsiteY50" fmla="*/ 911225 h 1058863"/>
                    <a:gd name="connsiteX51" fmla="*/ 28296 w 1270953"/>
                    <a:gd name="connsiteY51" fmla="*/ 499266 h 1058863"/>
                    <a:gd name="connsiteX52" fmla="*/ 275370 w 1270953"/>
                    <a:gd name="connsiteY52" fmla="*/ 357187 h 1058863"/>
                    <a:gd name="connsiteX53" fmla="*/ 745473 w 1270953"/>
                    <a:gd name="connsiteY53" fmla="*/ 0 h 1058863"/>
                    <a:gd name="connsiteX54" fmla="*/ 998793 w 1270953"/>
                    <a:gd name="connsiteY54" fmla="*/ 0 h 1058863"/>
                    <a:gd name="connsiteX55" fmla="*/ 1036003 w 1270953"/>
                    <a:gd name="connsiteY55" fmla="*/ 37211 h 1058863"/>
                    <a:gd name="connsiteX56" fmla="*/ 1036003 w 1270953"/>
                    <a:gd name="connsiteY56" fmla="*/ 197503 h 1058863"/>
                    <a:gd name="connsiteX57" fmla="*/ 998793 w 1270953"/>
                    <a:gd name="connsiteY57" fmla="*/ 234714 h 1058863"/>
                    <a:gd name="connsiteX58" fmla="*/ 935105 w 1270953"/>
                    <a:gd name="connsiteY58" fmla="*/ 234714 h 1058863"/>
                    <a:gd name="connsiteX59" fmla="*/ 935105 w 1270953"/>
                    <a:gd name="connsiteY59" fmla="*/ 320585 h 1058863"/>
                    <a:gd name="connsiteX60" fmla="*/ 926518 w 1270953"/>
                    <a:gd name="connsiteY60" fmla="*/ 327025 h 1058863"/>
                    <a:gd name="connsiteX61" fmla="*/ 914353 w 1270953"/>
                    <a:gd name="connsiteY61" fmla="*/ 320585 h 1058863"/>
                    <a:gd name="connsiteX62" fmla="*/ 834922 w 1270953"/>
                    <a:gd name="connsiteY62" fmla="*/ 234714 h 1058863"/>
                    <a:gd name="connsiteX63" fmla="*/ 745473 w 1270953"/>
                    <a:gd name="connsiteY63" fmla="*/ 234714 h 1058863"/>
                    <a:gd name="connsiteX64" fmla="*/ 708978 w 1270953"/>
                    <a:gd name="connsiteY64" fmla="*/ 197503 h 1058863"/>
                    <a:gd name="connsiteX65" fmla="*/ 708978 w 1270953"/>
                    <a:gd name="connsiteY65" fmla="*/ 196072 h 1058863"/>
                    <a:gd name="connsiteX66" fmla="*/ 708978 w 1270953"/>
                    <a:gd name="connsiteY66" fmla="*/ 37211 h 1058863"/>
                    <a:gd name="connsiteX67" fmla="*/ 729730 w 1270953"/>
                    <a:gd name="connsiteY67" fmla="*/ 3578 h 1058863"/>
                    <a:gd name="connsiteX68" fmla="*/ 734740 w 1270953"/>
                    <a:gd name="connsiteY68" fmla="*/ 1431 h 1058863"/>
                    <a:gd name="connsiteX69" fmla="*/ 745473 w 1270953"/>
                    <a:gd name="connsiteY69" fmla="*/ 0 h 105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70953" h="1058863">
                      <a:moveTo>
                        <a:pt x="903720" y="565150"/>
                      </a:moveTo>
                      <a:cubicBezTo>
                        <a:pt x="903720" y="565150"/>
                        <a:pt x="904433" y="565864"/>
                        <a:pt x="904433" y="565864"/>
                      </a:cubicBezTo>
                      <a:cubicBezTo>
                        <a:pt x="911564" y="575852"/>
                        <a:pt x="921547" y="586554"/>
                        <a:pt x="933669" y="598683"/>
                      </a:cubicBezTo>
                      <a:cubicBezTo>
                        <a:pt x="932956" y="620800"/>
                        <a:pt x="932243" y="635782"/>
                        <a:pt x="928678" y="644344"/>
                      </a:cubicBezTo>
                      <a:cubicBezTo>
                        <a:pt x="925112" y="652905"/>
                        <a:pt x="912277" y="682157"/>
                        <a:pt x="891598" y="702134"/>
                      </a:cubicBezTo>
                      <a:cubicBezTo>
                        <a:pt x="881615" y="712836"/>
                        <a:pt x="875910" y="722824"/>
                        <a:pt x="873771" y="727819"/>
                      </a:cubicBezTo>
                      <a:cubicBezTo>
                        <a:pt x="878763" y="733526"/>
                        <a:pt x="894450" y="742088"/>
                        <a:pt x="922973" y="738520"/>
                      </a:cubicBezTo>
                      <a:cubicBezTo>
                        <a:pt x="927965" y="737807"/>
                        <a:pt x="932243" y="739947"/>
                        <a:pt x="935809" y="742801"/>
                      </a:cubicBezTo>
                      <a:cubicBezTo>
                        <a:pt x="939374" y="746368"/>
                        <a:pt x="940800" y="750649"/>
                        <a:pt x="940800" y="755643"/>
                      </a:cubicBezTo>
                      <a:cubicBezTo>
                        <a:pt x="935809" y="817001"/>
                        <a:pt x="937948" y="876931"/>
                        <a:pt x="945079" y="887633"/>
                      </a:cubicBezTo>
                      <a:cubicBezTo>
                        <a:pt x="947218" y="889060"/>
                        <a:pt x="958627" y="894768"/>
                        <a:pt x="1008542" y="894768"/>
                      </a:cubicBezTo>
                      <a:cubicBezTo>
                        <a:pt x="1037778" y="894054"/>
                        <a:pt x="1064875" y="891914"/>
                        <a:pt x="1069866" y="891200"/>
                      </a:cubicBezTo>
                      <a:cubicBezTo>
                        <a:pt x="1074145" y="890487"/>
                        <a:pt x="1078423" y="891200"/>
                        <a:pt x="1081989" y="893341"/>
                      </a:cubicBezTo>
                      <a:cubicBezTo>
                        <a:pt x="1086267" y="896195"/>
                        <a:pt x="1089119" y="901189"/>
                        <a:pt x="1089119" y="906183"/>
                      </a:cubicBezTo>
                      <a:cubicBezTo>
                        <a:pt x="1089119" y="906183"/>
                        <a:pt x="1089119" y="906183"/>
                        <a:pt x="1089119" y="1027471"/>
                      </a:cubicBezTo>
                      <a:cubicBezTo>
                        <a:pt x="1118355" y="1026758"/>
                        <a:pt x="1184671" y="1023190"/>
                        <a:pt x="1239578" y="993225"/>
                      </a:cubicBezTo>
                      <a:cubicBezTo>
                        <a:pt x="1239578" y="993225"/>
                        <a:pt x="1239578" y="993225"/>
                        <a:pt x="1239578" y="939002"/>
                      </a:cubicBezTo>
                      <a:cubicBezTo>
                        <a:pt x="1239578" y="939002"/>
                        <a:pt x="1239578" y="938289"/>
                        <a:pt x="1239578" y="938289"/>
                      </a:cubicBezTo>
                      <a:cubicBezTo>
                        <a:pt x="1240291" y="939002"/>
                        <a:pt x="1241004" y="939002"/>
                        <a:pt x="1241717" y="939716"/>
                      </a:cubicBezTo>
                      <a:cubicBezTo>
                        <a:pt x="1245996" y="941856"/>
                        <a:pt x="1250987" y="942569"/>
                        <a:pt x="1256692" y="942569"/>
                      </a:cubicBezTo>
                      <a:cubicBezTo>
                        <a:pt x="1259544" y="942569"/>
                        <a:pt x="1263822" y="942569"/>
                        <a:pt x="1270953" y="940429"/>
                      </a:cubicBezTo>
                      <a:cubicBezTo>
                        <a:pt x="1270953" y="940429"/>
                        <a:pt x="1270953" y="940429"/>
                        <a:pt x="1270953" y="1002500"/>
                      </a:cubicBezTo>
                      <a:cubicBezTo>
                        <a:pt x="1270953" y="1008208"/>
                        <a:pt x="1268101" y="1013202"/>
                        <a:pt x="1263109" y="1016056"/>
                      </a:cubicBezTo>
                      <a:cubicBezTo>
                        <a:pt x="1199646" y="1054582"/>
                        <a:pt x="1121921" y="1058863"/>
                        <a:pt x="1088406" y="1058863"/>
                      </a:cubicBezTo>
                      <a:cubicBezTo>
                        <a:pt x="1079136" y="1058863"/>
                        <a:pt x="1073432" y="1058150"/>
                        <a:pt x="1072719" y="1058150"/>
                      </a:cubicBezTo>
                      <a:cubicBezTo>
                        <a:pt x="1064162" y="1057436"/>
                        <a:pt x="1057744" y="1051015"/>
                        <a:pt x="1057744" y="1042454"/>
                      </a:cubicBezTo>
                      <a:cubicBezTo>
                        <a:pt x="1057744" y="1042454"/>
                        <a:pt x="1057744" y="1042454"/>
                        <a:pt x="1057744" y="924020"/>
                      </a:cubicBezTo>
                      <a:cubicBezTo>
                        <a:pt x="1041343" y="925446"/>
                        <a:pt x="1019951" y="926160"/>
                        <a:pt x="1009968" y="926160"/>
                      </a:cubicBezTo>
                      <a:cubicBezTo>
                        <a:pt x="947218" y="926160"/>
                        <a:pt x="930817" y="917598"/>
                        <a:pt x="922973" y="909750"/>
                      </a:cubicBezTo>
                      <a:cubicBezTo>
                        <a:pt x="915129" y="901189"/>
                        <a:pt x="906573" y="884066"/>
                        <a:pt x="906573" y="819141"/>
                      </a:cubicBezTo>
                      <a:cubicBezTo>
                        <a:pt x="906573" y="800591"/>
                        <a:pt x="907286" y="783468"/>
                        <a:pt x="907999" y="770626"/>
                      </a:cubicBezTo>
                      <a:cubicBezTo>
                        <a:pt x="868067" y="769913"/>
                        <a:pt x="848814" y="750649"/>
                        <a:pt x="843822" y="739234"/>
                      </a:cubicBezTo>
                      <a:cubicBezTo>
                        <a:pt x="835978" y="720684"/>
                        <a:pt x="856657" y="693573"/>
                        <a:pt x="869493" y="680017"/>
                      </a:cubicBezTo>
                      <a:cubicBezTo>
                        <a:pt x="882328" y="667175"/>
                        <a:pt x="893737" y="647198"/>
                        <a:pt x="899442" y="632929"/>
                      </a:cubicBezTo>
                      <a:cubicBezTo>
                        <a:pt x="901581" y="627221"/>
                        <a:pt x="902294" y="603677"/>
                        <a:pt x="903007" y="589408"/>
                      </a:cubicBezTo>
                      <a:cubicBezTo>
                        <a:pt x="903007" y="580846"/>
                        <a:pt x="903007" y="572285"/>
                        <a:pt x="903720" y="565150"/>
                      </a:cubicBezTo>
                      <a:close/>
                      <a:moveTo>
                        <a:pt x="275370" y="357187"/>
                      </a:moveTo>
                      <a:cubicBezTo>
                        <a:pt x="283225" y="357187"/>
                        <a:pt x="290366" y="357901"/>
                        <a:pt x="298221" y="357901"/>
                      </a:cubicBezTo>
                      <a:cubicBezTo>
                        <a:pt x="458176" y="369325"/>
                        <a:pt x="515303" y="446433"/>
                        <a:pt x="514589" y="483559"/>
                      </a:cubicBezTo>
                      <a:cubicBezTo>
                        <a:pt x="514589" y="483559"/>
                        <a:pt x="514589" y="483559"/>
                        <a:pt x="514589" y="488557"/>
                      </a:cubicBezTo>
                      <a:cubicBezTo>
                        <a:pt x="513875" y="498552"/>
                        <a:pt x="511733" y="507834"/>
                        <a:pt x="507448" y="517116"/>
                      </a:cubicBezTo>
                      <a:cubicBezTo>
                        <a:pt x="503164" y="527111"/>
                        <a:pt x="497451" y="537107"/>
                        <a:pt x="489596" y="546388"/>
                      </a:cubicBezTo>
                      <a:cubicBezTo>
                        <a:pt x="487454" y="549244"/>
                        <a:pt x="485312" y="552100"/>
                        <a:pt x="483169" y="555670"/>
                      </a:cubicBezTo>
                      <a:cubicBezTo>
                        <a:pt x="452464" y="590654"/>
                        <a:pt x="376770" y="647772"/>
                        <a:pt x="333211" y="671332"/>
                      </a:cubicBezTo>
                      <a:cubicBezTo>
                        <a:pt x="333211" y="671332"/>
                        <a:pt x="332497" y="671332"/>
                        <a:pt x="331783" y="671332"/>
                      </a:cubicBezTo>
                      <a:cubicBezTo>
                        <a:pt x="328212" y="671332"/>
                        <a:pt x="326784" y="667049"/>
                        <a:pt x="329641" y="664193"/>
                      </a:cubicBezTo>
                      <a:cubicBezTo>
                        <a:pt x="343922" y="652769"/>
                        <a:pt x="353205" y="642774"/>
                        <a:pt x="359632" y="634206"/>
                      </a:cubicBezTo>
                      <a:cubicBezTo>
                        <a:pt x="300363" y="659195"/>
                        <a:pt x="243950" y="684898"/>
                        <a:pt x="210388" y="699177"/>
                      </a:cubicBezTo>
                      <a:cubicBezTo>
                        <a:pt x="166829" y="719168"/>
                        <a:pt x="139693" y="766290"/>
                        <a:pt x="145406" y="816268"/>
                      </a:cubicBezTo>
                      <a:cubicBezTo>
                        <a:pt x="151119" y="865531"/>
                        <a:pt x="178254" y="904085"/>
                        <a:pt x="163258" y="911225"/>
                      </a:cubicBezTo>
                      <a:cubicBezTo>
                        <a:pt x="163258" y="911225"/>
                        <a:pt x="162544" y="911225"/>
                        <a:pt x="161830" y="911225"/>
                      </a:cubicBezTo>
                      <a:cubicBezTo>
                        <a:pt x="136837" y="911225"/>
                        <a:pt x="-75247" y="708459"/>
                        <a:pt x="28296" y="499266"/>
                      </a:cubicBezTo>
                      <a:cubicBezTo>
                        <a:pt x="64000" y="427156"/>
                        <a:pt x="147548" y="357187"/>
                        <a:pt x="275370" y="357187"/>
                      </a:cubicBezTo>
                      <a:close/>
                      <a:moveTo>
                        <a:pt x="745473" y="0"/>
                      </a:moveTo>
                      <a:cubicBezTo>
                        <a:pt x="745473" y="0"/>
                        <a:pt x="745473" y="0"/>
                        <a:pt x="998793" y="0"/>
                      </a:cubicBezTo>
                      <a:cubicBezTo>
                        <a:pt x="1019545" y="0"/>
                        <a:pt x="1036003" y="16458"/>
                        <a:pt x="1036003" y="37211"/>
                      </a:cubicBezTo>
                      <a:cubicBezTo>
                        <a:pt x="1036003" y="37211"/>
                        <a:pt x="1036003" y="37211"/>
                        <a:pt x="1036003" y="197503"/>
                      </a:cubicBezTo>
                      <a:cubicBezTo>
                        <a:pt x="1036003" y="218255"/>
                        <a:pt x="1019545" y="234714"/>
                        <a:pt x="998793" y="234714"/>
                      </a:cubicBezTo>
                      <a:cubicBezTo>
                        <a:pt x="998793" y="234714"/>
                        <a:pt x="998793" y="234714"/>
                        <a:pt x="935105" y="234714"/>
                      </a:cubicBezTo>
                      <a:cubicBezTo>
                        <a:pt x="935105" y="234714"/>
                        <a:pt x="935105" y="234714"/>
                        <a:pt x="935105" y="320585"/>
                      </a:cubicBezTo>
                      <a:cubicBezTo>
                        <a:pt x="935105" y="320585"/>
                        <a:pt x="932958" y="327025"/>
                        <a:pt x="926518" y="327025"/>
                      </a:cubicBezTo>
                      <a:cubicBezTo>
                        <a:pt x="923655" y="327025"/>
                        <a:pt x="919362" y="325594"/>
                        <a:pt x="914353" y="320585"/>
                      </a:cubicBezTo>
                      <a:cubicBezTo>
                        <a:pt x="903619" y="309135"/>
                        <a:pt x="867124" y="266915"/>
                        <a:pt x="834922" y="234714"/>
                      </a:cubicBezTo>
                      <a:cubicBezTo>
                        <a:pt x="834922" y="234714"/>
                        <a:pt x="834922" y="234714"/>
                        <a:pt x="745473" y="234714"/>
                      </a:cubicBezTo>
                      <a:cubicBezTo>
                        <a:pt x="724721" y="234714"/>
                        <a:pt x="708978" y="218255"/>
                        <a:pt x="708978" y="197503"/>
                      </a:cubicBezTo>
                      <a:cubicBezTo>
                        <a:pt x="708978" y="197503"/>
                        <a:pt x="708978" y="197503"/>
                        <a:pt x="708978" y="196072"/>
                      </a:cubicBezTo>
                      <a:cubicBezTo>
                        <a:pt x="708978" y="190347"/>
                        <a:pt x="708978" y="163155"/>
                        <a:pt x="708978" y="37211"/>
                      </a:cubicBezTo>
                      <a:cubicBezTo>
                        <a:pt x="708978" y="21468"/>
                        <a:pt x="717565" y="9303"/>
                        <a:pt x="729730" y="3578"/>
                      </a:cubicBezTo>
                      <a:cubicBezTo>
                        <a:pt x="731877" y="2862"/>
                        <a:pt x="733308" y="2147"/>
                        <a:pt x="734740" y="1431"/>
                      </a:cubicBezTo>
                      <a:cubicBezTo>
                        <a:pt x="738317" y="715"/>
                        <a:pt x="741895" y="0"/>
                        <a:pt x="7454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Freeform 15">
                  <a:extLst>
                    <a:ext uri="{FF2B5EF4-FFF2-40B4-BE49-F238E27FC236}">
                      <a16:creationId xmlns:a16="http://schemas.microsoft.com/office/drawing/2014/main" id="{F16963AA-5E91-F2F9-DAE1-D75345BAD3D6}"/>
                    </a:ext>
                  </a:extLst>
                </p:cNvPr>
                <p:cNvSpPr>
                  <a:spLocks/>
                </p:cNvSpPr>
                <p:nvPr/>
              </p:nvSpPr>
              <p:spPr bwMode="auto">
                <a:xfrm>
                  <a:off x="5534025" y="2882899"/>
                  <a:ext cx="1270953" cy="1095376"/>
                </a:xfrm>
                <a:custGeom>
                  <a:avLst/>
                  <a:gdLst>
                    <a:gd name="connsiteX0" fmla="*/ 367233 w 1270953"/>
                    <a:gd name="connsiteY0" fmla="*/ 601663 h 1095376"/>
                    <a:gd name="connsiteX1" fmla="*/ 367946 w 1270953"/>
                    <a:gd name="connsiteY1" fmla="*/ 625921 h 1095376"/>
                    <a:gd name="connsiteX2" fmla="*/ 371512 w 1270953"/>
                    <a:gd name="connsiteY2" fmla="*/ 669442 h 1095376"/>
                    <a:gd name="connsiteX3" fmla="*/ 401461 w 1270953"/>
                    <a:gd name="connsiteY3" fmla="*/ 716530 h 1095376"/>
                    <a:gd name="connsiteX4" fmla="*/ 427131 w 1270953"/>
                    <a:gd name="connsiteY4" fmla="*/ 775747 h 1095376"/>
                    <a:gd name="connsiteX5" fmla="*/ 362955 w 1270953"/>
                    <a:gd name="connsiteY5" fmla="*/ 807139 h 1095376"/>
                    <a:gd name="connsiteX6" fmla="*/ 364381 w 1270953"/>
                    <a:gd name="connsiteY6" fmla="*/ 855654 h 1095376"/>
                    <a:gd name="connsiteX7" fmla="*/ 347980 w 1270953"/>
                    <a:gd name="connsiteY7" fmla="*/ 946263 h 1095376"/>
                    <a:gd name="connsiteX8" fmla="*/ 260985 w 1270953"/>
                    <a:gd name="connsiteY8" fmla="*/ 962673 h 1095376"/>
                    <a:gd name="connsiteX9" fmla="*/ 213209 w 1270953"/>
                    <a:gd name="connsiteY9" fmla="*/ 960533 h 1095376"/>
                    <a:gd name="connsiteX10" fmla="*/ 213209 w 1270953"/>
                    <a:gd name="connsiteY10" fmla="*/ 1078967 h 1095376"/>
                    <a:gd name="connsiteX11" fmla="*/ 198235 w 1270953"/>
                    <a:gd name="connsiteY11" fmla="*/ 1094663 h 1095376"/>
                    <a:gd name="connsiteX12" fmla="*/ 182547 w 1270953"/>
                    <a:gd name="connsiteY12" fmla="*/ 1095376 h 1095376"/>
                    <a:gd name="connsiteX13" fmla="*/ 7844 w 1270953"/>
                    <a:gd name="connsiteY13" fmla="*/ 1052569 h 1095376"/>
                    <a:gd name="connsiteX14" fmla="*/ 0 w 1270953"/>
                    <a:gd name="connsiteY14" fmla="*/ 1039013 h 1095376"/>
                    <a:gd name="connsiteX15" fmla="*/ 0 w 1270953"/>
                    <a:gd name="connsiteY15" fmla="*/ 976942 h 1095376"/>
                    <a:gd name="connsiteX16" fmla="*/ 14262 w 1270953"/>
                    <a:gd name="connsiteY16" fmla="*/ 979082 h 1095376"/>
                    <a:gd name="connsiteX17" fmla="*/ 29236 w 1270953"/>
                    <a:gd name="connsiteY17" fmla="*/ 976229 h 1095376"/>
                    <a:gd name="connsiteX18" fmla="*/ 31375 w 1270953"/>
                    <a:gd name="connsiteY18" fmla="*/ 974802 h 1095376"/>
                    <a:gd name="connsiteX19" fmla="*/ 31375 w 1270953"/>
                    <a:gd name="connsiteY19" fmla="*/ 975515 h 1095376"/>
                    <a:gd name="connsiteX20" fmla="*/ 31375 w 1270953"/>
                    <a:gd name="connsiteY20" fmla="*/ 1029738 h 1095376"/>
                    <a:gd name="connsiteX21" fmla="*/ 181834 w 1270953"/>
                    <a:gd name="connsiteY21" fmla="*/ 1063984 h 1095376"/>
                    <a:gd name="connsiteX22" fmla="*/ 181834 w 1270953"/>
                    <a:gd name="connsiteY22" fmla="*/ 942696 h 1095376"/>
                    <a:gd name="connsiteX23" fmla="*/ 188965 w 1270953"/>
                    <a:gd name="connsiteY23" fmla="*/ 929854 h 1095376"/>
                    <a:gd name="connsiteX24" fmla="*/ 201087 w 1270953"/>
                    <a:gd name="connsiteY24" fmla="*/ 927713 h 1095376"/>
                    <a:gd name="connsiteX25" fmla="*/ 262411 w 1270953"/>
                    <a:gd name="connsiteY25" fmla="*/ 931281 h 1095376"/>
                    <a:gd name="connsiteX26" fmla="*/ 325875 w 1270953"/>
                    <a:gd name="connsiteY26" fmla="*/ 924146 h 1095376"/>
                    <a:gd name="connsiteX27" fmla="*/ 330153 w 1270953"/>
                    <a:gd name="connsiteY27" fmla="*/ 792156 h 1095376"/>
                    <a:gd name="connsiteX28" fmla="*/ 335145 w 1270953"/>
                    <a:gd name="connsiteY28" fmla="*/ 779314 h 1095376"/>
                    <a:gd name="connsiteX29" fmla="*/ 347980 w 1270953"/>
                    <a:gd name="connsiteY29" fmla="*/ 775033 h 1095376"/>
                    <a:gd name="connsiteX30" fmla="*/ 397182 w 1270953"/>
                    <a:gd name="connsiteY30" fmla="*/ 764332 h 1095376"/>
                    <a:gd name="connsiteX31" fmla="*/ 379355 w 1270953"/>
                    <a:gd name="connsiteY31" fmla="*/ 738647 h 1095376"/>
                    <a:gd name="connsiteX32" fmla="*/ 342276 w 1270953"/>
                    <a:gd name="connsiteY32" fmla="*/ 680857 h 1095376"/>
                    <a:gd name="connsiteX33" fmla="*/ 337284 w 1270953"/>
                    <a:gd name="connsiteY33" fmla="*/ 635196 h 1095376"/>
                    <a:gd name="connsiteX34" fmla="*/ 366520 w 1270953"/>
                    <a:gd name="connsiteY34" fmla="*/ 602377 h 1095376"/>
                    <a:gd name="connsiteX35" fmla="*/ 367233 w 1270953"/>
                    <a:gd name="connsiteY35" fmla="*/ 601663 h 1095376"/>
                    <a:gd name="connsiteX36" fmla="*/ 995583 w 1270953"/>
                    <a:gd name="connsiteY36" fmla="*/ 393700 h 1095376"/>
                    <a:gd name="connsiteX37" fmla="*/ 1242658 w 1270953"/>
                    <a:gd name="connsiteY37" fmla="*/ 535779 h 1095376"/>
                    <a:gd name="connsiteX38" fmla="*/ 1109123 w 1270953"/>
                    <a:gd name="connsiteY38" fmla="*/ 947738 h 1095376"/>
                    <a:gd name="connsiteX39" fmla="*/ 1107695 w 1270953"/>
                    <a:gd name="connsiteY39" fmla="*/ 947738 h 1095376"/>
                    <a:gd name="connsiteX40" fmla="*/ 1125547 w 1270953"/>
                    <a:gd name="connsiteY40" fmla="*/ 852781 h 1095376"/>
                    <a:gd name="connsiteX41" fmla="*/ 1060565 w 1270953"/>
                    <a:gd name="connsiteY41" fmla="*/ 735690 h 1095376"/>
                    <a:gd name="connsiteX42" fmla="*/ 911321 w 1270953"/>
                    <a:gd name="connsiteY42" fmla="*/ 670719 h 1095376"/>
                    <a:gd name="connsiteX43" fmla="*/ 941313 w 1270953"/>
                    <a:gd name="connsiteY43" fmla="*/ 700706 h 1095376"/>
                    <a:gd name="connsiteX44" fmla="*/ 939171 w 1270953"/>
                    <a:gd name="connsiteY44" fmla="*/ 707845 h 1095376"/>
                    <a:gd name="connsiteX45" fmla="*/ 937742 w 1270953"/>
                    <a:gd name="connsiteY45" fmla="*/ 707845 h 1095376"/>
                    <a:gd name="connsiteX46" fmla="*/ 787784 w 1270953"/>
                    <a:gd name="connsiteY46" fmla="*/ 592183 h 1095376"/>
                    <a:gd name="connsiteX47" fmla="*/ 781357 w 1270953"/>
                    <a:gd name="connsiteY47" fmla="*/ 582901 h 1095376"/>
                    <a:gd name="connsiteX48" fmla="*/ 763505 w 1270953"/>
                    <a:gd name="connsiteY48" fmla="*/ 553628 h 1095376"/>
                    <a:gd name="connsiteX49" fmla="*/ 756364 w 1270953"/>
                    <a:gd name="connsiteY49" fmla="*/ 525070 h 1095376"/>
                    <a:gd name="connsiteX50" fmla="*/ 756364 w 1270953"/>
                    <a:gd name="connsiteY50" fmla="*/ 520072 h 1095376"/>
                    <a:gd name="connsiteX51" fmla="*/ 972733 w 1270953"/>
                    <a:gd name="connsiteY51" fmla="*/ 394414 h 1095376"/>
                    <a:gd name="connsiteX52" fmla="*/ 995583 w 1270953"/>
                    <a:gd name="connsiteY52" fmla="*/ 393700 h 1095376"/>
                    <a:gd name="connsiteX53" fmla="*/ 299002 w 1270953"/>
                    <a:gd name="connsiteY53" fmla="*/ 0 h 1095376"/>
                    <a:gd name="connsiteX54" fmla="*/ 551317 w 1270953"/>
                    <a:gd name="connsiteY54" fmla="*/ 0 h 1095376"/>
                    <a:gd name="connsiteX55" fmla="*/ 566997 w 1270953"/>
                    <a:gd name="connsiteY55" fmla="*/ 3578 h 1095376"/>
                    <a:gd name="connsiteX56" fmla="*/ 576263 w 1270953"/>
                    <a:gd name="connsiteY56" fmla="*/ 9303 h 1095376"/>
                    <a:gd name="connsiteX57" fmla="*/ 570561 w 1270953"/>
                    <a:gd name="connsiteY57" fmla="*/ 11449 h 1095376"/>
                    <a:gd name="connsiteX58" fmla="*/ 530647 w 1270953"/>
                    <a:gd name="connsiteY58" fmla="*/ 74421 h 1095376"/>
                    <a:gd name="connsiteX59" fmla="*/ 530647 w 1270953"/>
                    <a:gd name="connsiteY59" fmla="*/ 234714 h 1095376"/>
                    <a:gd name="connsiteX60" fmla="*/ 462222 w 1270953"/>
                    <a:gd name="connsiteY60" fmla="*/ 234714 h 1095376"/>
                    <a:gd name="connsiteX61" fmla="*/ 383107 w 1270953"/>
                    <a:gd name="connsiteY61" fmla="*/ 319869 h 1095376"/>
                    <a:gd name="connsiteX62" fmla="*/ 370990 w 1270953"/>
                    <a:gd name="connsiteY62" fmla="*/ 327025 h 1095376"/>
                    <a:gd name="connsiteX63" fmla="*/ 362437 w 1270953"/>
                    <a:gd name="connsiteY63" fmla="*/ 319869 h 1095376"/>
                    <a:gd name="connsiteX64" fmla="*/ 362437 w 1270953"/>
                    <a:gd name="connsiteY64" fmla="*/ 234714 h 1095376"/>
                    <a:gd name="connsiteX65" fmla="*/ 299002 w 1270953"/>
                    <a:gd name="connsiteY65" fmla="*/ 234714 h 1095376"/>
                    <a:gd name="connsiteX66" fmla="*/ 261938 w 1270953"/>
                    <a:gd name="connsiteY66" fmla="*/ 197503 h 1095376"/>
                    <a:gd name="connsiteX67" fmla="*/ 261938 w 1270953"/>
                    <a:gd name="connsiteY67" fmla="*/ 37211 h 1095376"/>
                    <a:gd name="connsiteX68" fmla="*/ 299002 w 1270953"/>
                    <a:gd name="connsiteY68" fmla="*/ 0 h 109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270953" h="1095376">
                      <a:moveTo>
                        <a:pt x="367233" y="601663"/>
                      </a:moveTo>
                      <a:cubicBezTo>
                        <a:pt x="367946" y="608798"/>
                        <a:pt x="367946" y="617359"/>
                        <a:pt x="367946" y="625921"/>
                      </a:cubicBezTo>
                      <a:cubicBezTo>
                        <a:pt x="368659" y="640190"/>
                        <a:pt x="369372" y="663734"/>
                        <a:pt x="371512" y="669442"/>
                      </a:cubicBezTo>
                      <a:cubicBezTo>
                        <a:pt x="377216" y="683711"/>
                        <a:pt x="388625" y="703688"/>
                        <a:pt x="401461" y="716530"/>
                      </a:cubicBezTo>
                      <a:cubicBezTo>
                        <a:pt x="414296" y="730086"/>
                        <a:pt x="434975" y="757197"/>
                        <a:pt x="427131" y="775747"/>
                      </a:cubicBezTo>
                      <a:cubicBezTo>
                        <a:pt x="422140" y="787162"/>
                        <a:pt x="402887" y="806426"/>
                        <a:pt x="362955" y="807139"/>
                      </a:cubicBezTo>
                      <a:cubicBezTo>
                        <a:pt x="363668" y="819981"/>
                        <a:pt x="364381" y="837104"/>
                        <a:pt x="364381" y="855654"/>
                      </a:cubicBezTo>
                      <a:cubicBezTo>
                        <a:pt x="364381" y="920579"/>
                        <a:pt x="355824" y="937702"/>
                        <a:pt x="347980" y="946263"/>
                      </a:cubicBezTo>
                      <a:cubicBezTo>
                        <a:pt x="340136" y="954111"/>
                        <a:pt x="323736" y="963386"/>
                        <a:pt x="260985" y="962673"/>
                      </a:cubicBezTo>
                      <a:cubicBezTo>
                        <a:pt x="251002" y="962673"/>
                        <a:pt x="229610" y="961959"/>
                        <a:pt x="213209" y="960533"/>
                      </a:cubicBezTo>
                      <a:cubicBezTo>
                        <a:pt x="213209" y="960533"/>
                        <a:pt x="213209" y="960533"/>
                        <a:pt x="213209" y="1078967"/>
                      </a:cubicBezTo>
                      <a:cubicBezTo>
                        <a:pt x="213209" y="1087528"/>
                        <a:pt x="206792" y="1093949"/>
                        <a:pt x="198235" y="1094663"/>
                      </a:cubicBezTo>
                      <a:cubicBezTo>
                        <a:pt x="197522" y="1094663"/>
                        <a:pt x="191817" y="1095376"/>
                        <a:pt x="182547" y="1095376"/>
                      </a:cubicBezTo>
                      <a:cubicBezTo>
                        <a:pt x="149033" y="1095376"/>
                        <a:pt x="71308" y="1091095"/>
                        <a:pt x="7844" y="1052569"/>
                      </a:cubicBezTo>
                      <a:cubicBezTo>
                        <a:pt x="2853" y="1049715"/>
                        <a:pt x="0" y="1044721"/>
                        <a:pt x="0" y="1039013"/>
                      </a:cubicBezTo>
                      <a:cubicBezTo>
                        <a:pt x="0" y="1039013"/>
                        <a:pt x="0" y="1039013"/>
                        <a:pt x="0" y="976942"/>
                      </a:cubicBezTo>
                      <a:cubicBezTo>
                        <a:pt x="7131" y="979082"/>
                        <a:pt x="11409" y="979082"/>
                        <a:pt x="14262" y="979082"/>
                      </a:cubicBezTo>
                      <a:cubicBezTo>
                        <a:pt x="19966" y="979082"/>
                        <a:pt x="24958" y="978369"/>
                        <a:pt x="29236" y="976229"/>
                      </a:cubicBezTo>
                      <a:cubicBezTo>
                        <a:pt x="29949" y="975515"/>
                        <a:pt x="30662" y="975515"/>
                        <a:pt x="31375" y="974802"/>
                      </a:cubicBezTo>
                      <a:cubicBezTo>
                        <a:pt x="31375" y="974802"/>
                        <a:pt x="31375" y="975515"/>
                        <a:pt x="31375" y="975515"/>
                      </a:cubicBezTo>
                      <a:cubicBezTo>
                        <a:pt x="31375" y="975515"/>
                        <a:pt x="31375" y="975515"/>
                        <a:pt x="31375" y="1029738"/>
                      </a:cubicBezTo>
                      <a:cubicBezTo>
                        <a:pt x="86282" y="1059703"/>
                        <a:pt x="152598" y="1063984"/>
                        <a:pt x="181834" y="1063984"/>
                      </a:cubicBezTo>
                      <a:cubicBezTo>
                        <a:pt x="181834" y="1063984"/>
                        <a:pt x="181834" y="1063984"/>
                        <a:pt x="181834" y="942696"/>
                      </a:cubicBezTo>
                      <a:cubicBezTo>
                        <a:pt x="181834" y="937702"/>
                        <a:pt x="184686" y="932708"/>
                        <a:pt x="188965" y="929854"/>
                      </a:cubicBezTo>
                      <a:cubicBezTo>
                        <a:pt x="192530" y="927713"/>
                        <a:pt x="196809" y="927000"/>
                        <a:pt x="201087" y="927713"/>
                      </a:cubicBezTo>
                      <a:cubicBezTo>
                        <a:pt x="206079" y="928427"/>
                        <a:pt x="233175" y="930567"/>
                        <a:pt x="262411" y="931281"/>
                      </a:cubicBezTo>
                      <a:cubicBezTo>
                        <a:pt x="312327" y="931281"/>
                        <a:pt x="323736" y="925573"/>
                        <a:pt x="325875" y="924146"/>
                      </a:cubicBezTo>
                      <a:cubicBezTo>
                        <a:pt x="333719" y="912731"/>
                        <a:pt x="334432" y="846379"/>
                        <a:pt x="330153" y="792156"/>
                      </a:cubicBezTo>
                      <a:cubicBezTo>
                        <a:pt x="330153" y="787162"/>
                        <a:pt x="331580" y="782881"/>
                        <a:pt x="335145" y="779314"/>
                      </a:cubicBezTo>
                      <a:cubicBezTo>
                        <a:pt x="338710" y="776460"/>
                        <a:pt x="342989" y="774320"/>
                        <a:pt x="347980" y="775033"/>
                      </a:cubicBezTo>
                      <a:cubicBezTo>
                        <a:pt x="376503" y="778601"/>
                        <a:pt x="392191" y="770039"/>
                        <a:pt x="397182" y="764332"/>
                      </a:cubicBezTo>
                      <a:cubicBezTo>
                        <a:pt x="395043" y="759337"/>
                        <a:pt x="389339" y="749349"/>
                        <a:pt x="379355" y="738647"/>
                      </a:cubicBezTo>
                      <a:cubicBezTo>
                        <a:pt x="358676" y="718670"/>
                        <a:pt x="345841" y="689418"/>
                        <a:pt x="342276" y="680857"/>
                      </a:cubicBezTo>
                      <a:cubicBezTo>
                        <a:pt x="338710" y="672295"/>
                        <a:pt x="337997" y="657313"/>
                        <a:pt x="337284" y="635196"/>
                      </a:cubicBezTo>
                      <a:cubicBezTo>
                        <a:pt x="349406" y="623067"/>
                        <a:pt x="359389" y="612365"/>
                        <a:pt x="366520" y="602377"/>
                      </a:cubicBezTo>
                      <a:cubicBezTo>
                        <a:pt x="366520" y="602377"/>
                        <a:pt x="367233" y="601663"/>
                        <a:pt x="367233" y="601663"/>
                      </a:cubicBezTo>
                      <a:close/>
                      <a:moveTo>
                        <a:pt x="995583" y="393700"/>
                      </a:moveTo>
                      <a:cubicBezTo>
                        <a:pt x="1123405" y="393700"/>
                        <a:pt x="1206953" y="463669"/>
                        <a:pt x="1242658" y="535779"/>
                      </a:cubicBezTo>
                      <a:cubicBezTo>
                        <a:pt x="1346200" y="744972"/>
                        <a:pt x="1134116" y="947738"/>
                        <a:pt x="1109123" y="947738"/>
                      </a:cubicBezTo>
                      <a:cubicBezTo>
                        <a:pt x="1108409" y="947738"/>
                        <a:pt x="1107695" y="947738"/>
                        <a:pt x="1107695" y="947738"/>
                      </a:cubicBezTo>
                      <a:cubicBezTo>
                        <a:pt x="1092699" y="940598"/>
                        <a:pt x="1119835" y="902044"/>
                        <a:pt x="1125547" y="852781"/>
                      </a:cubicBezTo>
                      <a:cubicBezTo>
                        <a:pt x="1131260" y="802803"/>
                        <a:pt x="1104125" y="755681"/>
                        <a:pt x="1060565" y="735690"/>
                      </a:cubicBezTo>
                      <a:cubicBezTo>
                        <a:pt x="1027003" y="721411"/>
                        <a:pt x="970590" y="695708"/>
                        <a:pt x="911321" y="670719"/>
                      </a:cubicBezTo>
                      <a:cubicBezTo>
                        <a:pt x="917748" y="679287"/>
                        <a:pt x="927031" y="689282"/>
                        <a:pt x="941313" y="700706"/>
                      </a:cubicBezTo>
                      <a:cubicBezTo>
                        <a:pt x="944169" y="703562"/>
                        <a:pt x="942741" y="707845"/>
                        <a:pt x="939171" y="707845"/>
                      </a:cubicBezTo>
                      <a:cubicBezTo>
                        <a:pt x="938457" y="707845"/>
                        <a:pt x="937742" y="707845"/>
                        <a:pt x="937742" y="707845"/>
                      </a:cubicBezTo>
                      <a:cubicBezTo>
                        <a:pt x="894183" y="684285"/>
                        <a:pt x="818490" y="627167"/>
                        <a:pt x="787784" y="592183"/>
                      </a:cubicBezTo>
                      <a:cubicBezTo>
                        <a:pt x="785642" y="588613"/>
                        <a:pt x="783500" y="585757"/>
                        <a:pt x="781357" y="582901"/>
                      </a:cubicBezTo>
                      <a:cubicBezTo>
                        <a:pt x="773502" y="573619"/>
                        <a:pt x="767790" y="563624"/>
                        <a:pt x="763505" y="553628"/>
                      </a:cubicBezTo>
                      <a:cubicBezTo>
                        <a:pt x="759221" y="544347"/>
                        <a:pt x="757078" y="535065"/>
                        <a:pt x="756364" y="525070"/>
                      </a:cubicBezTo>
                      <a:cubicBezTo>
                        <a:pt x="756364" y="525070"/>
                        <a:pt x="756364" y="525070"/>
                        <a:pt x="756364" y="520072"/>
                      </a:cubicBezTo>
                      <a:cubicBezTo>
                        <a:pt x="755650" y="482946"/>
                        <a:pt x="812777" y="405837"/>
                        <a:pt x="972733" y="394414"/>
                      </a:cubicBezTo>
                      <a:cubicBezTo>
                        <a:pt x="980588" y="394414"/>
                        <a:pt x="987729" y="393700"/>
                        <a:pt x="995583" y="393700"/>
                      </a:cubicBezTo>
                      <a:close/>
                      <a:moveTo>
                        <a:pt x="299002" y="0"/>
                      </a:moveTo>
                      <a:cubicBezTo>
                        <a:pt x="551317" y="0"/>
                        <a:pt x="551317" y="0"/>
                        <a:pt x="551317" y="0"/>
                      </a:cubicBezTo>
                      <a:cubicBezTo>
                        <a:pt x="557019" y="0"/>
                        <a:pt x="562008" y="1431"/>
                        <a:pt x="566997" y="3578"/>
                      </a:cubicBezTo>
                      <a:cubicBezTo>
                        <a:pt x="569848" y="5009"/>
                        <a:pt x="573412" y="7156"/>
                        <a:pt x="576263" y="9303"/>
                      </a:cubicBezTo>
                      <a:cubicBezTo>
                        <a:pt x="574125" y="10018"/>
                        <a:pt x="571987" y="10734"/>
                        <a:pt x="570561" y="11449"/>
                      </a:cubicBezTo>
                      <a:cubicBezTo>
                        <a:pt x="545615" y="22183"/>
                        <a:pt x="530647" y="46513"/>
                        <a:pt x="530647" y="74421"/>
                      </a:cubicBezTo>
                      <a:cubicBezTo>
                        <a:pt x="530647" y="74421"/>
                        <a:pt x="530647" y="74421"/>
                        <a:pt x="530647" y="234714"/>
                      </a:cubicBezTo>
                      <a:cubicBezTo>
                        <a:pt x="462222" y="234714"/>
                        <a:pt x="462222" y="234714"/>
                        <a:pt x="462222" y="234714"/>
                      </a:cubicBezTo>
                      <a:cubicBezTo>
                        <a:pt x="430148" y="266915"/>
                        <a:pt x="393798" y="309135"/>
                        <a:pt x="383107" y="319869"/>
                      </a:cubicBezTo>
                      <a:cubicBezTo>
                        <a:pt x="378117" y="324878"/>
                        <a:pt x="373841" y="327025"/>
                        <a:pt x="370990" y="327025"/>
                      </a:cubicBezTo>
                      <a:cubicBezTo>
                        <a:pt x="364575" y="327025"/>
                        <a:pt x="362437" y="319869"/>
                        <a:pt x="362437" y="319869"/>
                      </a:cubicBezTo>
                      <a:cubicBezTo>
                        <a:pt x="362437" y="234714"/>
                        <a:pt x="362437" y="234714"/>
                        <a:pt x="362437" y="234714"/>
                      </a:cubicBezTo>
                      <a:cubicBezTo>
                        <a:pt x="299002" y="234714"/>
                        <a:pt x="299002" y="234714"/>
                        <a:pt x="299002" y="234714"/>
                      </a:cubicBezTo>
                      <a:cubicBezTo>
                        <a:pt x="278332" y="234714"/>
                        <a:pt x="261938" y="218255"/>
                        <a:pt x="261938" y="197503"/>
                      </a:cubicBezTo>
                      <a:cubicBezTo>
                        <a:pt x="261938" y="37211"/>
                        <a:pt x="261938" y="37211"/>
                        <a:pt x="261938" y="37211"/>
                      </a:cubicBezTo>
                      <a:cubicBezTo>
                        <a:pt x="261938" y="16458"/>
                        <a:pt x="278332" y="0"/>
                        <a:pt x="29900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sp>
        <p:nvSpPr>
          <p:cNvPr id="85" name="ee4pFootnotes">
            <a:extLst>
              <a:ext uri="{FF2B5EF4-FFF2-40B4-BE49-F238E27FC236}">
                <a16:creationId xmlns:a16="http://schemas.microsoft.com/office/drawing/2014/main" id="{901315FD-4E1F-2E8F-6DF1-D30903CDEBCF}"/>
              </a:ext>
            </a:extLst>
          </p:cNvPr>
          <p:cNvSpPr>
            <a:spLocks noChangeArrowheads="1"/>
          </p:cNvSpPr>
          <p:nvPr/>
        </p:nvSpPr>
        <p:spPr bwMode="auto">
          <a:xfrm>
            <a:off x="630000" y="6235000"/>
            <a:ext cx="88560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accent5"/>
                </a:solidFill>
              </a:rPr>
              <a:t>1. Four collaborative groups with six to seven fellows; shared task with mentors in respective group </a:t>
            </a:r>
          </a:p>
        </p:txBody>
      </p:sp>
      <p:grpSp>
        <p:nvGrpSpPr>
          <p:cNvPr id="14" name="Group 13">
            <a:extLst>
              <a:ext uri="{FF2B5EF4-FFF2-40B4-BE49-F238E27FC236}">
                <a16:creationId xmlns:a16="http://schemas.microsoft.com/office/drawing/2014/main" id="{DE0361FB-8376-5E65-7C2F-E453D24C0A86}"/>
              </a:ext>
            </a:extLst>
          </p:cNvPr>
          <p:cNvGrpSpPr/>
          <p:nvPr/>
        </p:nvGrpSpPr>
        <p:grpSpPr>
          <a:xfrm>
            <a:off x="4252307" y="1417165"/>
            <a:ext cx="955796" cy="955796"/>
            <a:chOff x="5501808" y="1480666"/>
            <a:chExt cx="955795" cy="955795"/>
          </a:xfrm>
        </p:grpSpPr>
        <p:sp>
          <p:nvSpPr>
            <p:cNvPr id="70" name="Oval 69">
              <a:extLst>
                <a:ext uri="{FF2B5EF4-FFF2-40B4-BE49-F238E27FC236}">
                  <a16:creationId xmlns:a16="http://schemas.microsoft.com/office/drawing/2014/main" id="{7D91DF9C-3804-E6AE-1E36-C54F69F1BB47}"/>
                </a:ext>
              </a:extLst>
            </p:cNvPr>
            <p:cNvSpPr/>
            <p:nvPr>
              <p:custDataLst>
                <p:tags r:id="rId4"/>
              </p:custDataLst>
            </p:nvPr>
          </p:nvSpPr>
          <p:spPr>
            <a:xfrm>
              <a:off x="5501808" y="1480666"/>
              <a:ext cx="955795" cy="955795"/>
            </a:xfrm>
            <a:prstGeom prst="ellipse">
              <a:avLst/>
            </a:prstGeom>
            <a:solidFill>
              <a:srgbClr val="FFFFFF"/>
            </a:solidFill>
            <a:ln w="38100">
              <a:gradFill flip="none" rotWithShape="1">
                <a:gsLst>
                  <a:gs pos="0">
                    <a:schemeClr val="accent2"/>
                  </a:gs>
                  <a:gs pos="100000">
                    <a:schemeClr val="tx2">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600" kern="0" err="1">
                <a:solidFill>
                  <a:schemeClr val="tx1"/>
                </a:solidFill>
              </a:endParaRPr>
            </a:p>
          </p:txBody>
        </p:sp>
        <p:grpSp>
          <p:nvGrpSpPr>
            <p:cNvPr id="86" name="bcgIcons_Flip chart ">
              <a:extLst>
                <a:ext uri="{FF2B5EF4-FFF2-40B4-BE49-F238E27FC236}">
                  <a16:creationId xmlns:a16="http://schemas.microsoft.com/office/drawing/2014/main" id="{2316602D-593A-537C-A892-B8001BA3093A}"/>
                </a:ext>
              </a:extLst>
            </p:cNvPr>
            <p:cNvGrpSpPr>
              <a:grpSpLocks noChangeAspect="1"/>
            </p:cNvGrpSpPr>
            <p:nvPr/>
          </p:nvGrpSpPr>
          <p:grpSpPr>
            <a:xfrm>
              <a:off x="5654321" y="1647140"/>
              <a:ext cx="697492" cy="697492"/>
              <a:chOff x="5273675" y="2570163"/>
              <a:chExt cx="1644650" cy="1644650"/>
            </a:xfrm>
          </p:grpSpPr>
          <p:sp>
            <p:nvSpPr>
              <p:cNvPr id="87" name="AutoShape 3">
                <a:extLst>
                  <a:ext uri="{FF2B5EF4-FFF2-40B4-BE49-F238E27FC236}">
                    <a16:creationId xmlns:a16="http://schemas.microsoft.com/office/drawing/2014/main" id="{49D73AE8-0E2B-E6E7-8571-58804DDC88AF}"/>
                  </a:ext>
                </a:extLst>
              </p:cNvPr>
              <p:cNvSpPr>
                <a:spLocks noChangeAspect="1" noChangeArrowheads="1" noTextEdit="1"/>
              </p:cNvSpPr>
              <p:nvPr/>
            </p:nvSpPr>
            <p:spPr bwMode="auto">
              <a:xfrm>
                <a:off x="5273675" y="2570163"/>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8" name="Group 87">
                <a:extLst>
                  <a:ext uri="{FF2B5EF4-FFF2-40B4-BE49-F238E27FC236}">
                    <a16:creationId xmlns:a16="http://schemas.microsoft.com/office/drawing/2014/main" id="{9D2EDB21-3B49-9BA4-A738-9DECE3BF85BE}"/>
                  </a:ext>
                </a:extLst>
              </p:cNvPr>
              <p:cNvGrpSpPr/>
              <p:nvPr/>
            </p:nvGrpSpPr>
            <p:grpSpPr>
              <a:xfrm>
                <a:off x="5659438" y="2738438"/>
                <a:ext cx="874713" cy="1306513"/>
                <a:chOff x="5659438" y="2738438"/>
                <a:chExt cx="874713" cy="1306513"/>
              </a:xfrm>
            </p:grpSpPr>
            <p:sp>
              <p:nvSpPr>
                <p:cNvPr id="89" name="Freeform 20">
                  <a:extLst>
                    <a:ext uri="{FF2B5EF4-FFF2-40B4-BE49-F238E27FC236}">
                      <a16:creationId xmlns:a16="http://schemas.microsoft.com/office/drawing/2014/main" id="{7E9A7D8D-15CC-4DFE-4A79-5EA865689D5E}"/>
                    </a:ext>
                  </a:extLst>
                </p:cNvPr>
                <p:cNvSpPr>
                  <a:spLocks/>
                </p:cNvSpPr>
                <p:nvPr/>
              </p:nvSpPr>
              <p:spPr bwMode="auto">
                <a:xfrm>
                  <a:off x="5659438" y="2738438"/>
                  <a:ext cx="874713" cy="865188"/>
                </a:xfrm>
                <a:custGeom>
                  <a:avLst/>
                  <a:gdLst>
                    <a:gd name="connsiteX0" fmla="*/ 79375 w 874713"/>
                    <a:gd name="connsiteY0" fmla="*/ 58738 h 865188"/>
                    <a:gd name="connsiteX1" fmla="*/ 79375 w 874713"/>
                    <a:gd name="connsiteY1" fmla="*/ 833438 h 865188"/>
                    <a:gd name="connsiteX2" fmla="*/ 795338 w 874713"/>
                    <a:gd name="connsiteY2" fmla="*/ 833438 h 865188"/>
                    <a:gd name="connsiteX3" fmla="*/ 795338 w 874713"/>
                    <a:gd name="connsiteY3" fmla="*/ 58738 h 865188"/>
                    <a:gd name="connsiteX4" fmla="*/ 29300 w 874713"/>
                    <a:gd name="connsiteY4" fmla="*/ 0 h 865188"/>
                    <a:gd name="connsiteX5" fmla="*/ 845413 w 874713"/>
                    <a:gd name="connsiteY5" fmla="*/ 0 h 865188"/>
                    <a:gd name="connsiteX6" fmla="*/ 856133 w 874713"/>
                    <a:gd name="connsiteY6" fmla="*/ 2140 h 865188"/>
                    <a:gd name="connsiteX7" fmla="*/ 874713 w 874713"/>
                    <a:gd name="connsiteY7" fmla="*/ 29244 h 865188"/>
                    <a:gd name="connsiteX8" fmla="*/ 858277 w 874713"/>
                    <a:gd name="connsiteY8" fmla="*/ 55635 h 865188"/>
                    <a:gd name="connsiteX9" fmla="*/ 845413 w 874713"/>
                    <a:gd name="connsiteY9" fmla="*/ 59201 h 865188"/>
                    <a:gd name="connsiteX10" fmla="*/ 826833 w 874713"/>
                    <a:gd name="connsiteY10" fmla="*/ 59201 h 865188"/>
                    <a:gd name="connsiteX11" fmla="*/ 826833 w 874713"/>
                    <a:gd name="connsiteY11" fmla="*/ 849496 h 865188"/>
                    <a:gd name="connsiteX12" fmla="*/ 813255 w 874713"/>
                    <a:gd name="connsiteY12" fmla="*/ 865188 h 865188"/>
                    <a:gd name="connsiteX13" fmla="*/ 811111 w 874713"/>
                    <a:gd name="connsiteY13" fmla="*/ 865188 h 865188"/>
                    <a:gd name="connsiteX14" fmla="*/ 450935 w 874713"/>
                    <a:gd name="connsiteY14" fmla="*/ 865188 h 865188"/>
                    <a:gd name="connsiteX15" fmla="*/ 423779 w 874713"/>
                    <a:gd name="connsiteY15" fmla="*/ 865188 h 865188"/>
                    <a:gd name="connsiteX16" fmla="*/ 63603 w 874713"/>
                    <a:gd name="connsiteY16" fmla="*/ 865188 h 865188"/>
                    <a:gd name="connsiteX17" fmla="*/ 61459 w 874713"/>
                    <a:gd name="connsiteY17" fmla="*/ 865188 h 865188"/>
                    <a:gd name="connsiteX18" fmla="*/ 47881 w 874713"/>
                    <a:gd name="connsiteY18" fmla="*/ 849496 h 865188"/>
                    <a:gd name="connsiteX19" fmla="*/ 47881 w 874713"/>
                    <a:gd name="connsiteY19" fmla="*/ 59201 h 865188"/>
                    <a:gd name="connsiteX20" fmla="*/ 29300 w 874713"/>
                    <a:gd name="connsiteY20" fmla="*/ 59201 h 865188"/>
                    <a:gd name="connsiteX21" fmla="*/ 16437 w 874713"/>
                    <a:gd name="connsiteY21" fmla="*/ 55635 h 865188"/>
                    <a:gd name="connsiteX22" fmla="*/ 0 w 874713"/>
                    <a:gd name="connsiteY22" fmla="*/ 29244 h 865188"/>
                    <a:gd name="connsiteX23" fmla="*/ 18581 w 874713"/>
                    <a:gd name="connsiteY23" fmla="*/ 2140 h 865188"/>
                    <a:gd name="connsiteX24" fmla="*/ 29300 w 874713"/>
                    <a:gd name="connsiteY24" fmla="*/ 0 h 86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4713" h="865188">
                      <a:moveTo>
                        <a:pt x="79375" y="58738"/>
                      </a:moveTo>
                      <a:lnTo>
                        <a:pt x="79375" y="833438"/>
                      </a:lnTo>
                      <a:lnTo>
                        <a:pt x="795338" y="833438"/>
                      </a:lnTo>
                      <a:lnTo>
                        <a:pt x="795338" y="58738"/>
                      </a:lnTo>
                      <a:close/>
                      <a:moveTo>
                        <a:pt x="29300" y="0"/>
                      </a:moveTo>
                      <a:cubicBezTo>
                        <a:pt x="29300" y="0"/>
                        <a:pt x="29300" y="0"/>
                        <a:pt x="845413" y="0"/>
                      </a:cubicBezTo>
                      <a:cubicBezTo>
                        <a:pt x="848986" y="0"/>
                        <a:pt x="852560" y="713"/>
                        <a:pt x="856133" y="2140"/>
                      </a:cubicBezTo>
                      <a:cubicBezTo>
                        <a:pt x="866852" y="6419"/>
                        <a:pt x="874713" y="17118"/>
                        <a:pt x="874713" y="29244"/>
                      </a:cubicBezTo>
                      <a:cubicBezTo>
                        <a:pt x="874713" y="40656"/>
                        <a:pt x="868282" y="50642"/>
                        <a:pt x="858277" y="55635"/>
                      </a:cubicBezTo>
                      <a:cubicBezTo>
                        <a:pt x="854703" y="57774"/>
                        <a:pt x="849701" y="59201"/>
                        <a:pt x="845413" y="59201"/>
                      </a:cubicBezTo>
                      <a:cubicBezTo>
                        <a:pt x="845413" y="59201"/>
                        <a:pt x="845413" y="59201"/>
                        <a:pt x="826833" y="59201"/>
                      </a:cubicBezTo>
                      <a:cubicBezTo>
                        <a:pt x="826833" y="59201"/>
                        <a:pt x="826833" y="59201"/>
                        <a:pt x="826833" y="849496"/>
                      </a:cubicBezTo>
                      <a:cubicBezTo>
                        <a:pt x="826833" y="858056"/>
                        <a:pt x="821116" y="864475"/>
                        <a:pt x="813255" y="865188"/>
                      </a:cubicBezTo>
                      <a:cubicBezTo>
                        <a:pt x="812540" y="865188"/>
                        <a:pt x="811825" y="865188"/>
                        <a:pt x="811111" y="865188"/>
                      </a:cubicBezTo>
                      <a:cubicBezTo>
                        <a:pt x="811111" y="865188"/>
                        <a:pt x="811111" y="865188"/>
                        <a:pt x="450935" y="865188"/>
                      </a:cubicBezTo>
                      <a:cubicBezTo>
                        <a:pt x="450935" y="865188"/>
                        <a:pt x="450935" y="865188"/>
                        <a:pt x="423779" y="865188"/>
                      </a:cubicBezTo>
                      <a:cubicBezTo>
                        <a:pt x="423779" y="865188"/>
                        <a:pt x="423779" y="865188"/>
                        <a:pt x="63603" y="865188"/>
                      </a:cubicBezTo>
                      <a:cubicBezTo>
                        <a:pt x="62888" y="865188"/>
                        <a:pt x="62173" y="865188"/>
                        <a:pt x="61459" y="865188"/>
                      </a:cubicBezTo>
                      <a:cubicBezTo>
                        <a:pt x="53598" y="864475"/>
                        <a:pt x="47881" y="858056"/>
                        <a:pt x="47881" y="849496"/>
                      </a:cubicBezTo>
                      <a:cubicBezTo>
                        <a:pt x="47881" y="849496"/>
                        <a:pt x="47881" y="849496"/>
                        <a:pt x="47881" y="59201"/>
                      </a:cubicBezTo>
                      <a:cubicBezTo>
                        <a:pt x="47881" y="59201"/>
                        <a:pt x="47881" y="59201"/>
                        <a:pt x="29300" y="59201"/>
                      </a:cubicBezTo>
                      <a:cubicBezTo>
                        <a:pt x="25012" y="59201"/>
                        <a:pt x="20010" y="57774"/>
                        <a:pt x="16437" y="55635"/>
                      </a:cubicBezTo>
                      <a:cubicBezTo>
                        <a:pt x="6432" y="50642"/>
                        <a:pt x="0" y="40656"/>
                        <a:pt x="0" y="29244"/>
                      </a:cubicBezTo>
                      <a:cubicBezTo>
                        <a:pt x="0" y="17118"/>
                        <a:pt x="7861" y="6419"/>
                        <a:pt x="18581" y="2140"/>
                      </a:cubicBezTo>
                      <a:cubicBezTo>
                        <a:pt x="22154" y="713"/>
                        <a:pt x="25727" y="0"/>
                        <a:pt x="29300"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1">
                  <a:extLst>
                    <a:ext uri="{FF2B5EF4-FFF2-40B4-BE49-F238E27FC236}">
                      <a16:creationId xmlns:a16="http://schemas.microsoft.com/office/drawing/2014/main" id="{E0830904-CE14-0072-5559-23271E1923CD}"/>
                    </a:ext>
                  </a:extLst>
                </p:cNvPr>
                <p:cNvSpPr>
                  <a:spLocks/>
                </p:cNvSpPr>
                <p:nvPr/>
              </p:nvSpPr>
              <p:spPr bwMode="auto">
                <a:xfrm>
                  <a:off x="5789613" y="2852738"/>
                  <a:ext cx="614363" cy="1192213"/>
                </a:xfrm>
                <a:custGeom>
                  <a:avLst/>
                  <a:gdLst>
                    <a:gd name="connsiteX0" fmla="*/ 273711 w 614363"/>
                    <a:gd name="connsiteY0" fmla="*/ 782638 h 1192213"/>
                    <a:gd name="connsiteX1" fmla="*/ 303621 w 614363"/>
                    <a:gd name="connsiteY1" fmla="*/ 782638 h 1192213"/>
                    <a:gd name="connsiteX2" fmla="*/ 322848 w 614363"/>
                    <a:gd name="connsiteY2" fmla="*/ 782638 h 1192213"/>
                    <a:gd name="connsiteX3" fmla="*/ 340651 w 614363"/>
                    <a:gd name="connsiteY3" fmla="*/ 782638 h 1192213"/>
                    <a:gd name="connsiteX4" fmla="*/ 579215 w 614363"/>
                    <a:gd name="connsiteY4" fmla="*/ 1167995 h 1192213"/>
                    <a:gd name="connsiteX5" fmla="*/ 574230 w 614363"/>
                    <a:gd name="connsiteY5" fmla="*/ 1190076 h 1192213"/>
                    <a:gd name="connsiteX6" fmla="*/ 566397 w 614363"/>
                    <a:gd name="connsiteY6" fmla="*/ 1192213 h 1192213"/>
                    <a:gd name="connsiteX7" fmla="*/ 552866 w 614363"/>
                    <a:gd name="connsiteY7" fmla="*/ 1185090 h 1192213"/>
                    <a:gd name="connsiteX8" fmla="*/ 322848 w 614363"/>
                    <a:gd name="connsiteY8" fmla="*/ 813980 h 1192213"/>
                    <a:gd name="connsiteX9" fmla="*/ 322848 w 614363"/>
                    <a:gd name="connsiteY9" fmla="*/ 1176542 h 1192213"/>
                    <a:gd name="connsiteX10" fmla="*/ 307181 w 614363"/>
                    <a:gd name="connsiteY10" fmla="*/ 1192213 h 1192213"/>
                    <a:gd name="connsiteX11" fmla="*/ 291514 w 614363"/>
                    <a:gd name="connsiteY11" fmla="*/ 1176542 h 1192213"/>
                    <a:gd name="connsiteX12" fmla="*/ 291514 w 614363"/>
                    <a:gd name="connsiteY12" fmla="*/ 813980 h 1192213"/>
                    <a:gd name="connsiteX13" fmla="*/ 61496 w 614363"/>
                    <a:gd name="connsiteY13" fmla="*/ 1185090 h 1192213"/>
                    <a:gd name="connsiteX14" fmla="*/ 47966 w 614363"/>
                    <a:gd name="connsiteY14" fmla="*/ 1192213 h 1192213"/>
                    <a:gd name="connsiteX15" fmla="*/ 40132 w 614363"/>
                    <a:gd name="connsiteY15" fmla="*/ 1190076 h 1192213"/>
                    <a:gd name="connsiteX16" fmla="*/ 35147 w 614363"/>
                    <a:gd name="connsiteY16" fmla="*/ 1167995 h 1192213"/>
                    <a:gd name="connsiteX17" fmla="*/ 273711 w 614363"/>
                    <a:gd name="connsiteY17" fmla="*/ 782638 h 1192213"/>
                    <a:gd name="connsiteX18" fmla="*/ 15703 w 614363"/>
                    <a:gd name="connsiteY18" fmla="*/ 638175 h 1192213"/>
                    <a:gd name="connsiteX19" fmla="*/ 352598 w 614363"/>
                    <a:gd name="connsiteY19" fmla="*/ 638175 h 1192213"/>
                    <a:gd name="connsiteX20" fmla="*/ 368300 w 614363"/>
                    <a:gd name="connsiteY20" fmla="*/ 653257 h 1192213"/>
                    <a:gd name="connsiteX21" fmla="*/ 352598 w 614363"/>
                    <a:gd name="connsiteY21" fmla="*/ 668338 h 1192213"/>
                    <a:gd name="connsiteX22" fmla="*/ 15703 w 614363"/>
                    <a:gd name="connsiteY22" fmla="*/ 668338 h 1192213"/>
                    <a:gd name="connsiteX23" fmla="*/ 0 w 614363"/>
                    <a:gd name="connsiteY23" fmla="*/ 653257 h 1192213"/>
                    <a:gd name="connsiteX24" fmla="*/ 15703 w 614363"/>
                    <a:gd name="connsiteY24" fmla="*/ 638175 h 1192213"/>
                    <a:gd name="connsiteX25" fmla="*/ 15680 w 614363"/>
                    <a:gd name="connsiteY25" fmla="*/ 557213 h 1192213"/>
                    <a:gd name="connsiteX26" fmla="*/ 598683 w 614363"/>
                    <a:gd name="connsiteY26" fmla="*/ 557213 h 1192213"/>
                    <a:gd name="connsiteX27" fmla="*/ 614363 w 614363"/>
                    <a:gd name="connsiteY27" fmla="*/ 573088 h 1192213"/>
                    <a:gd name="connsiteX28" fmla="*/ 598683 w 614363"/>
                    <a:gd name="connsiteY28" fmla="*/ 588963 h 1192213"/>
                    <a:gd name="connsiteX29" fmla="*/ 15680 w 614363"/>
                    <a:gd name="connsiteY29" fmla="*/ 588963 h 1192213"/>
                    <a:gd name="connsiteX30" fmla="*/ 0 w 614363"/>
                    <a:gd name="connsiteY30" fmla="*/ 573088 h 1192213"/>
                    <a:gd name="connsiteX31" fmla="*/ 15680 w 614363"/>
                    <a:gd name="connsiteY31" fmla="*/ 557213 h 1192213"/>
                    <a:gd name="connsiteX32" fmla="*/ 15680 w 614363"/>
                    <a:gd name="connsiteY32" fmla="*/ 477838 h 1192213"/>
                    <a:gd name="connsiteX33" fmla="*/ 598683 w 614363"/>
                    <a:gd name="connsiteY33" fmla="*/ 477838 h 1192213"/>
                    <a:gd name="connsiteX34" fmla="*/ 614363 w 614363"/>
                    <a:gd name="connsiteY34" fmla="*/ 493713 h 1192213"/>
                    <a:gd name="connsiteX35" fmla="*/ 598683 w 614363"/>
                    <a:gd name="connsiteY35" fmla="*/ 509588 h 1192213"/>
                    <a:gd name="connsiteX36" fmla="*/ 15680 w 614363"/>
                    <a:gd name="connsiteY36" fmla="*/ 509588 h 1192213"/>
                    <a:gd name="connsiteX37" fmla="*/ 0 w 614363"/>
                    <a:gd name="connsiteY37" fmla="*/ 493713 h 1192213"/>
                    <a:gd name="connsiteX38" fmla="*/ 15680 w 614363"/>
                    <a:gd name="connsiteY38" fmla="*/ 477838 h 1192213"/>
                    <a:gd name="connsiteX39" fmla="*/ 15680 w 614363"/>
                    <a:gd name="connsiteY39" fmla="*/ 398463 h 1192213"/>
                    <a:gd name="connsiteX40" fmla="*/ 598683 w 614363"/>
                    <a:gd name="connsiteY40" fmla="*/ 398463 h 1192213"/>
                    <a:gd name="connsiteX41" fmla="*/ 614363 w 614363"/>
                    <a:gd name="connsiteY41" fmla="*/ 414338 h 1192213"/>
                    <a:gd name="connsiteX42" fmla="*/ 598683 w 614363"/>
                    <a:gd name="connsiteY42" fmla="*/ 430213 h 1192213"/>
                    <a:gd name="connsiteX43" fmla="*/ 15680 w 614363"/>
                    <a:gd name="connsiteY43" fmla="*/ 430213 h 1192213"/>
                    <a:gd name="connsiteX44" fmla="*/ 0 w 614363"/>
                    <a:gd name="connsiteY44" fmla="*/ 414338 h 1192213"/>
                    <a:gd name="connsiteX45" fmla="*/ 15680 w 614363"/>
                    <a:gd name="connsiteY45" fmla="*/ 398463 h 1192213"/>
                    <a:gd name="connsiteX46" fmla="*/ 15680 w 614363"/>
                    <a:gd name="connsiteY46" fmla="*/ 319088 h 1192213"/>
                    <a:gd name="connsiteX47" fmla="*/ 598683 w 614363"/>
                    <a:gd name="connsiteY47" fmla="*/ 319088 h 1192213"/>
                    <a:gd name="connsiteX48" fmla="*/ 614363 w 614363"/>
                    <a:gd name="connsiteY48" fmla="*/ 334169 h 1192213"/>
                    <a:gd name="connsiteX49" fmla="*/ 598683 w 614363"/>
                    <a:gd name="connsiteY49" fmla="*/ 349251 h 1192213"/>
                    <a:gd name="connsiteX50" fmla="*/ 15680 w 614363"/>
                    <a:gd name="connsiteY50" fmla="*/ 349251 h 1192213"/>
                    <a:gd name="connsiteX51" fmla="*/ 0 w 614363"/>
                    <a:gd name="connsiteY51" fmla="*/ 334169 h 1192213"/>
                    <a:gd name="connsiteX52" fmla="*/ 15680 w 614363"/>
                    <a:gd name="connsiteY52" fmla="*/ 319088 h 1192213"/>
                    <a:gd name="connsiteX53" fmla="*/ 15680 w 614363"/>
                    <a:gd name="connsiteY53" fmla="*/ 238125 h 1192213"/>
                    <a:gd name="connsiteX54" fmla="*/ 598683 w 614363"/>
                    <a:gd name="connsiteY54" fmla="*/ 238125 h 1192213"/>
                    <a:gd name="connsiteX55" fmla="*/ 614363 w 614363"/>
                    <a:gd name="connsiteY55" fmla="*/ 254000 h 1192213"/>
                    <a:gd name="connsiteX56" fmla="*/ 598683 w 614363"/>
                    <a:gd name="connsiteY56" fmla="*/ 269875 h 1192213"/>
                    <a:gd name="connsiteX57" fmla="*/ 15680 w 614363"/>
                    <a:gd name="connsiteY57" fmla="*/ 269875 h 1192213"/>
                    <a:gd name="connsiteX58" fmla="*/ 0 w 614363"/>
                    <a:gd name="connsiteY58" fmla="*/ 254000 h 1192213"/>
                    <a:gd name="connsiteX59" fmla="*/ 15680 w 614363"/>
                    <a:gd name="connsiteY59" fmla="*/ 238125 h 1192213"/>
                    <a:gd name="connsiteX60" fmla="*/ 15680 w 614363"/>
                    <a:gd name="connsiteY60" fmla="*/ 158750 h 1192213"/>
                    <a:gd name="connsiteX61" fmla="*/ 598683 w 614363"/>
                    <a:gd name="connsiteY61" fmla="*/ 158750 h 1192213"/>
                    <a:gd name="connsiteX62" fmla="*/ 614363 w 614363"/>
                    <a:gd name="connsiteY62" fmla="*/ 174625 h 1192213"/>
                    <a:gd name="connsiteX63" fmla="*/ 598683 w 614363"/>
                    <a:gd name="connsiteY63" fmla="*/ 190500 h 1192213"/>
                    <a:gd name="connsiteX64" fmla="*/ 15680 w 614363"/>
                    <a:gd name="connsiteY64" fmla="*/ 190500 h 1192213"/>
                    <a:gd name="connsiteX65" fmla="*/ 0 w 614363"/>
                    <a:gd name="connsiteY65" fmla="*/ 174625 h 1192213"/>
                    <a:gd name="connsiteX66" fmla="*/ 15680 w 614363"/>
                    <a:gd name="connsiteY66" fmla="*/ 158750 h 1192213"/>
                    <a:gd name="connsiteX67" fmla="*/ 15680 w 614363"/>
                    <a:gd name="connsiteY67" fmla="*/ 79375 h 1192213"/>
                    <a:gd name="connsiteX68" fmla="*/ 598683 w 614363"/>
                    <a:gd name="connsiteY68" fmla="*/ 79375 h 1192213"/>
                    <a:gd name="connsiteX69" fmla="*/ 614363 w 614363"/>
                    <a:gd name="connsiteY69" fmla="*/ 94456 h 1192213"/>
                    <a:gd name="connsiteX70" fmla="*/ 598683 w 614363"/>
                    <a:gd name="connsiteY70" fmla="*/ 109538 h 1192213"/>
                    <a:gd name="connsiteX71" fmla="*/ 15680 w 614363"/>
                    <a:gd name="connsiteY71" fmla="*/ 109538 h 1192213"/>
                    <a:gd name="connsiteX72" fmla="*/ 0 w 614363"/>
                    <a:gd name="connsiteY72" fmla="*/ 94456 h 1192213"/>
                    <a:gd name="connsiteX73" fmla="*/ 15680 w 614363"/>
                    <a:gd name="connsiteY73" fmla="*/ 79375 h 1192213"/>
                    <a:gd name="connsiteX74" fmla="*/ 15680 w 614363"/>
                    <a:gd name="connsiteY74" fmla="*/ 0 h 1192213"/>
                    <a:gd name="connsiteX75" fmla="*/ 598683 w 614363"/>
                    <a:gd name="connsiteY75" fmla="*/ 0 h 1192213"/>
                    <a:gd name="connsiteX76" fmla="*/ 614363 w 614363"/>
                    <a:gd name="connsiteY76" fmla="*/ 15081 h 1192213"/>
                    <a:gd name="connsiteX77" fmla="*/ 598683 w 614363"/>
                    <a:gd name="connsiteY77" fmla="*/ 30163 h 1192213"/>
                    <a:gd name="connsiteX78" fmla="*/ 15680 w 614363"/>
                    <a:gd name="connsiteY78" fmla="*/ 30163 h 1192213"/>
                    <a:gd name="connsiteX79" fmla="*/ 0 w 614363"/>
                    <a:gd name="connsiteY79" fmla="*/ 15081 h 1192213"/>
                    <a:gd name="connsiteX80" fmla="*/ 15680 w 614363"/>
                    <a:gd name="connsiteY80"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14363" h="1192213">
                      <a:moveTo>
                        <a:pt x="273711" y="782638"/>
                      </a:moveTo>
                      <a:cubicBezTo>
                        <a:pt x="273711" y="782638"/>
                        <a:pt x="273711" y="782638"/>
                        <a:pt x="303621" y="782638"/>
                      </a:cubicBezTo>
                      <a:cubicBezTo>
                        <a:pt x="303621" y="782638"/>
                        <a:pt x="303621" y="782638"/>
                        <a:pt x="322848" y="782638"/>
                      </a:cubicBezTo>
                      <a:cubicBezTo>
                        <a:pt x="322848" y="782638"/>
                        <a:pt x="322848" y="782638"/>
                        <a:pt x="340651" y="782638"/>
                      </a:cubicBezTo>
                      <a:lnTo>
                        <a:pt x="579215" y="1167995"/>
                      </a:lnTo>
                      <a:cubicBezTo>
                        <a:pt x="584200" y="1175830"/>
                        <a:pt x="582064" y="1185090"/>
                        <a:pt x="574230" y="1190076"/>
                      </a:cubicBezTo>
                      <a:cubicBezTo>
                        <a:pt x="572094" y="1191501"/>
                        <a:pt x="569245" y="1192213"/>
                        <a:pt x="566397" y="1192213"/>
                      </a:cubicBezTo>
                      <a:cubicBezTo>
                        <a:pt x="560700" y="1192213"/>
                        <a:pt x="555715" y="1189364"/>
                        <a:pt x="552866" y="1185090"/>
                      </a:cubicBezTo>
                      <a:cubicBezTo>
                        <a:pt x="552866" y="1185090"/>
                        <a:pt x="552866" y="1185090"/>
                        <a:pt x="322848" y="813980"/>
                      </a:cubicBezTo>
                      <a:cubicBezTo>
                        <a:pt x="322848" y="813980"/>
                        <a:pt x="322848" y="813980"/>
                        <a:pt x="322848" y="1176542"/>
                      </a:cubicBezTo>
                      <a:cubicBezTo>
                        <a:pt x="322848" y="1185090"/>
                        <a:pt x="315727" y="1192213"/>
                        <a:pt x="307181" y="1192213"/>
                      </a:cubicBezTo>
                      <a:cubicBezTo>
                        <a:pt x="298636" y="1192213"/>
                        <a:pt x="291514" y="1185090"/>
                        <a:pt x="291514" y="1176542"/>
                      </a:cubicBezTo>
                      <a:cubicBezTo>
                        <a:pt x="291514" y="1176542"/>
                        <a:pt x="291514" y="1176542"/>
                        <a:pt x="291514" y="813980"/>
                      </a:cubicBezTo>
                      <a:cubicBezTo>
                        <a:pt x="291514" y="813980"/>
                        <a:pt x="291514" y="813980"/>
                        <a:pt x="61496" y="1185090"/>
                      </a:cubicBezTo>
                      <a:cubicBezTo>
                        <a:pt x="58647" y="1189364"/>
                        <a:pt x="53663" y="1192213"/>
                        <a:pt x="47966" y="1192213"/>
                      </a:cubicBezTo>
                      <a:cubicBezTo>
                        <a:pt x="45117" y="1192213"/>
                        <a:pt x="42268" y="1191501"/>
                        <a:pt x="40132" y="1190076"/>
                      </a:cubicBezTo>
                      <a:cubicBezTo>
                        <a:pt x="32299" y="1185090"/>
                        <a:pt x="30162" y="1175830"/>
                        <a:pt x="35147" y="1167995"/>
                      </a:cubicBezTo>
                      <a:cubicBezTo>
                        <a:pt x="35147" y="1167995"/>
                        <a:pt x="35147" y="1167995"/>
                        <a:pt x="273711" y="782638"/>
                      </a:cubicBezTo>
                      <a:close/>
                      <a:moveTo>
                        <a:pt x="15703" y="638175"/>
                      </a:moveTo>
                      <a:cubicBezTo>
                        <a:pt x="15703" y="638175"/>
                        <a:pt x="15703" y="638175"/>
                        <a:pt x="352598" y="638175"/>
                      </a:cubicBezTo>
                      <a:cubicBezTo>
                        <a:pt x="361163" y="638175"/>
                        <a:pt x="368300" y="645030"/>
                        <a:pt x="368300" y="653257"/>
                      </a:cubicBezTo>
                      <a:cubicBezTo>
                        <a:pt x="368300" y="661483"/>
                        <a:pt x="361163" y="668338"/>
                        <a:pt x="352598" y="668338"/>
                      </a:cubicBezTo>
                      <a:cubicBezTo>
                        <a:pt x="352598" y="668338"/>
                        <a:pt x="352598" y="668338"/>
                        <a:pt x="15703" y="668338"/>
                      </a:cubicBezTo>
                      <a:cubicBezTo>
                        <a:pt x="7138" y="668338"/>
                        <a:pt x="0" y="661483"/>
                        <a:pt x="0" y="653257"/>
                      </a:cubicBezTo>
                      <a:cubicBezTo>
                        <a:pt x="0" y="645030"/>
                        <a:pt x="7138" y="638175"/>
                        <a:pt x="15703" y="638175"/>
                      </a:cubicBezTo>
                      <a:close/>
                      <a:moveTo>
                        <a:pt x="15680" y="557213"/>
                      </a:moveTo>
                      <a:cubicBezTo>
                        <a:pt x="15680" y="557213"/>
                        <a:pt x="15680" y="557213"/>
                        <a:pt x="598683" y="557213"/>
                      </a:cubicBezTo>
                      <a:cubicBezTo>
                        <a:pt x="607236" y="557213"/>
                        <a:pt x="614363" y="564429"/>
                        <a:pt x="614363" y="573088"/>
                      </a:cubicBezTo>
                      <a:cubicBezTo>
                        <a:pt x="614363" y="581747"/>
                        <a:pt x="607236" y="588963"/>
                        <a:pt x="598683" y="588963"/>
                      </a:cubicBezTo>
                      <a:cubicBezTo>
                        <a:pt x="598683" y="588963"/>
                        <a:pt x="598683" y="588963"/>
                        <a:pt x="15680" y="588963"/>
                      </a:cubicBezTo>
                      <a:cubicBezTo>
                        <a:pt x="7127" y="588963"/>
                        <a:pt x="0" y="581747"/>
                        <a:pt x="0" y="573088"/>
                      </a:cubicBezTo>
                      <a:cubicBezTo>
                        <a:pt x="0" y="564429"/>
                        <a:pt x="7127" y="557213"/>
                        <a:pt x="15680" y="557213"/>
                      </a:cubicBezTo>
                      <a:close/>
                      <a:moveTo>
                        <a:pt x="15680" y="477838"/>
                      </a:moveTo>
                      <a:cubicBezTo>
                        <a:pt x="15680" y="477838"/>
                        <a:pt x="15680" y="477838"/>
                        <a:pt x="598683" y="477838"/>
                      </a:cubicBezTo>
                      <a:cubicBezTo>
                        <a:pt x="607236" y="477838"/>
                        <a:pt x="614363" y="485054"/>
                        <a:pt x="614363" y="493713"/>
                      </a:cubicBezTo>
                      <a:cubicBezTo>
                        <a:pt x="614363" y="503094"/>
                        <a:pt x="607236" y="509588"/>
                        <a:pt x="598683" y="509588"/>
                      </a:cubicBezTo>
                      <a:cubicBezTo>
                        <a:pt x="598683" y="509588"/>
                        <a:pt x="598683" y="509588"/>
                        <a:pt x="15680" y="509588"/>
                      </a:cubicBezTo>
                      <a:cubicBezTo>
                        <a:pt x="7127" y="509588"/>
                        <a:pt x="0" y="503094"/>
                        <a:pt x="0" y="493713"/>
                      </a:cubicBezTo>
                      <a:cubicBezTo>
                        <a:pt x="0" y="485054"/>
                        <a:pt x="7127" y="477838"/>
                        <a:pt x="15680" y="477838"/>
                      </a:cubicBezTo>
                      <a:close/>
                      <a:moveTo>
                        <a:pt x="15680" y="398463"/>
                      </a:moveTo>
                      <a:cubicBezTo>
                        <a:pt x="15680" y="398463"/>
                        <a:pt x="15680" y="398463"/>
                        <a:pt x="598683" y="398463"/>
                      </a:cubicBezTo>
                      <a:cubicBezTo>
                        <a:pt x="607236" y="398463"/>
                        <a:pt x="614363" y="404957"/>
                        <a:pt x="614363" y="414338"/>
                      </a:cubicBezTo>
                      <a:cubicBezTo>
                        <a:pt x="614363" y="422997"/>
                        <a:pt x="607236" y="430213"/>
                        <a:pt x="598683" y="430213"/>
                      </a:cubicBezTo>
                      <a:cubicBezTo>
                        <a:pt x="598683" y="430213"/>
                        <a:pt x="598683" y="430213"/>
                        <a:pt x="15680" y="430213"/>
                      </a:cubicBezTo>
                      <a:cubicBezTo>
                        <a:pt x="7127" y="430213"/>
                        <a:pt x="0" y="422997"/>
                        <a:pt x="0" y="414338"/>
                      </a:cubicBezTo>
                      <a:cubicBezTo>
                        <a:pt x="0" y="404957"/>
                        <a:pt x="7127" y="398463"/>
                        <a:pt x="15680" y="398463"/>
                      </a:cubicBezTo>
                      <a:close/>
                      <a:moveTo>
                        <a:pt x="15680" y="319088"/>
                      </a:moveTo>
                      <a:cubicBezTo>
                        <a:pt x="15680" y="319088"/>
                        <a:pt x="15680" y="319088"/>
                        <a:pt x="598683" y="319088"/>
                      </a:cubicBezTo>
                      <a:cubicBezTo>
                        <a:pt x="607236" y="319088"/>
                        <a:pt x="614363" y="325943"/>
                        <a:pt x="614363" y="334169"/>
                      </a:cubicBezTo>
                      <a:cubicBezTo>
                        <a:pt x="614363" y="342396"/>
                        <a:pt x="607236" y="349251"/>
                        <a:pt x="598683" y="349251"/>
                      </a:cubicBezTo>
                      <a:cubicBezTo>
                        <a:pt x="598683" y="349251"/>
                        <a:pt x="598683" y="349251"/>
                        <a:pt x="15680" y="349251"/>
                      </a:cubicBezTo>
                      <a:cubicBezTo>
                        <a:pt x="7127" y="349251"/>
                        <a:pt x="0" y="342396"/>
                        <a:pt x="0" y="334169"/>
                      </a:cubicBezTo>
                      <a:cubicBezTo>
                        <a:pt x="0" y="325943"/>
                        <a:pt x="7127" y="319088"/>
                        <a:pt x="15680" y="319088"/>
                      </a:cubicBezTo>
                      <a:close/>
                      <a:moveTo>
                        <a:pt x="15680" y="238125"/>
                      </a:moveTo>
                      <a:cubicBezTo>
                        <a:pt x="15680" y="238125"/>
                        <a:pt x="15680" y="238125"/>
                        <a:pt x="598683" y="238125"/>
                      </a:cubicBezTo>
                      <a:cubicBezTo>
                        <a:pt x="607236" y="238125"/>
                        <a:pt x="614363" y="245341"/>
                        <a:pt x="614363" y="254000"/>
                      </a:cubicBezTo>
                      <a:cubicBezTo>
                        <a:pt x="614363" y="262659"/>
                        <a:pt x="607236" y="269875"/>
                        <a:pt x="598683" y="269875"/>
                      </a:cubicBezTo>
                      <a:cubicBezTo>
                        <a:pt x="598683" y="269875"/>
                        <a:pt x="598683" y="269875"/>
                        <a:pt x="15680" y="269875"/>
                      </a:cubicBezTo>
                      <a:cubicBezTo>
                        <a:pt x="7127" y="269875"/>
                        <a:pt x="0" y="262659"/>
                        <a:pt x="0" y="254000"/>
                      </a:cubicBezTo>
                      <a:cubicBezTo>
                        <a:pt x="0" y="245341"/>
                        <a:pt x="7127" y="238125"/>
                        <a:pt x="15680" y="238125"/>
                      </a:cubicBezTo>
                      <a:close/>
                      <a:moveTo>
                        <a:pt x="15680" y="158750"/>
                      </a:moveTo>
                      <a:cubicBezTo>
                        <a:pt x="15680" y="158750"/>
                        <a:pt x="15680" y="158750"/>
                        <a:pt x="598683" y="158750"/>
                      </a:cubicBezTo>
                      <a:cubicBezTo>
                        <a:pt x="607236" y="158750"/>
                        <a:pt x="614363" y="165966"/>
                        <a:pt x="614363" y="174625"/>
                      </a:cubicBezTo>
                      <a:cubicBezTo>
                        <a:pt x="614363" y="183284"/>
                        <a:pt x="607236" y="190500"/>
                        <a:pt x="598683" y="190500"/>
                      </a:cubicBezTo>
                      <a:cubicBezTo>
                        <a:pt x="598683" y="190500"/>
                        <a:pt x="598683" y="190500"/>
                        <a:pt x="15680" y="190500"/>
                      </a:cubicBezTo>
                      <a:cubicBezTo>
                        <a:pt x="7127" y="190500"/>
                        <a:pt x="0" y="183284"/>
                        <a:pt x="0" y="174625"/>
                      </a:cubicBezTo>
                      <a:cubicBezTo>
                        <a:pt x="0" y="165966"/>
                        <a:pt x="7127" y="158750"/>
                        <a:pt x="15680" y="158750"/>
                      </a:cubicBezTo>
                      <a:close/>
                      <a:moveTo>
                        <a:pt x="15680" y="79375"/>
                      </a:moveTo>
                      <a:cubicBezTo>
                        <a:pt x="15680" y="79375"/>
                        <a:pt x="15680" y="79375"/>
                        <a:pt x="598683" y="79375"/>
                      </a:cubicBezTo>
                      <a:cubicBezTo>
                        <a:pt x="607236" y="79375"/>
                        <a:pt x="614363" y="86230"/>
                        <a:pt x="614363" y="94456"/>
                      </a:cubicBezTo>
                      <a:cubicBezTo>
                        <a:pt x="614363" y="103368"/>
                        <a:pt x="607236" y="109538"/>
                        <a:pt x="598683" y="109538"/>
                      </a:cubicBezTo>
                      <a:cubicBezTo>
                        <a:pt x="598683" y="109538"/>
                        <a:pt x="598683" y="109538"/>
                        <a:pt x="15680" y="109538"/>
                      </a:cubicBezTo>
                      <a:cubicBezTo>
                        <a:pt x="7127" y="109538"/>
                        <a:pt x="0" y="103368"/>
                        <a:pt x="0" y="94456"/>
                      </a:cubicBezTo>
                      <a:cubicBezTo>
                        <a:pt x="0" y="86230"/>
                        <a:pt x="7127" y="79375"/>
                        <a:pt x="15680" y="79375"/>
                      </a:cubicBezTo>
                      <a:close/>
                      <a:moveTo>
                        <a:pt x="15680" y="0"/>
                      </a:moveTo>
                      <a:cubicBezTo>
                        <a:pt x="15680" y="0"/>
                        <a:pt x="15680" y="0"/>
                        <a:pt x="598683" y="0"/>
                      </a:cubicBezTo>
                      <a:cubicBezTo>
                        <a:pt x="607236" y="0"/>
                        <a:pt x="614363" y="6170"/>
                        <a:pt x="614363" y="15081"/>
                      </a:cubicBezTo>
                      <a:cubicBezTo>
                        <a:pt x="614363" y="23308"/>
                        <a:pt x="607236" y="30163"/>
                        <a:pt x="598683" y="30163"/>
                      </a:cubicBezTo>
                      <a:cubicBezTo>
                        <a:pt x="598683" y="30163"/>
                        <a:pt x="598683" y="30163"/>
                        <a:pt x="15680" y="30163"/>
                      </a:cubicBezTo>
                      <a:cubicBezTo>
                        <a:pt x="7127" y="30163"/>
                        <a:pt x="0" y="23308"/>
                        <a:pt x="0" y="15081"/>
                      </a:cubicBezTo>
                      <a:cubicBezTo>
                        <a:pt x="0" y="6170"/>
                        <a:pt x="7127" y="0"/>
                        <a:pt x="1568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grpSp>
        <p:nvGrpSpPr>
          <p:cNvPr id="15" name="Group 14">
            <a:extLst>
              <a:ext uri="{FF2B5EF4-FFF2-40B4-BE49-F238E27FC236}">
                <a16:creationId xmlns:a16="http://schemas.microsoft.com/office/drawing/2014/main" id="{0F500D96-D07A-5210-DFD1-237650D55BC0}"/>
              </a:ext>
            </a:extLst>
          </p:cNvPr>
          <p:cNvGrpSpPr/>
          <p:nvPr/>
        </p:nvGrpSpPr>
        <p:grpSpPr>
          <a:xfrm>
            <a:off x="9766138" y="1417165"/>
            <a:ext cx="955796" cy="955796"/>
            <a:chOff x="9348236" y="1480666"/>
            <a:chExt cx="955795" cy="955795"/>
          </a:xfrm>
        </p:grpSpPr>
        <p:sp>
          <p:nvSpPr>
            <p:cNvPr id="77" name="Oval 76">
              <a:extLst>
                <a:ext uri="{FF2B5EF4-FFF2-40B4-BE49-F238E27FC236}">
                  <a16:creationId xmlns:a16="http://schemas.microsoft.com/office/drawing/2014/main" id="{4174459C-DD23-9F25-8DF1-C11042E7BF1B}"/>
                </a:ext>
              </a:extLst>
            </p:cNvPr>
            <p:cNvSpPr/>
            <p:nvPr>
              <p:custDataLst>
                <p:tags r:id="rId3"/>
              </p:custDataLst>
            </p:nvPr>
          </p:nvSpPr>
          <p:spPr>
            <a:xfrm>
              <a:off x="9348236" y="1480666"/>
              <a:ext cx="955795" cy="955795"/>
            </a:xfrm>
            <a:prstGeom prst="ellipse">
              <a:avLst/>
            </a:prstGeom>
            <a:solidFill>
              <a:srgbClr val="FFFFFF"/>
            </a:solidFill>
            <a:ln w="38100">
              <a:gradFill flip="none" rotWithShape="1">
                <a:gsLst>
                  <a:gs pos="0">
                    <a:srgbClr val="9D9EA0"/>
                  </a:gs>
                  <a:gs pos="100000">
                    <a:schemeClr val="accent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600" kern="0" err="1">
                <a:solidFill>
                  <a:schemeClr val="tx1"/>
                </a:solidFill>
              </a:endParaRPr>
            </a:p>
          </p:txBody>
        </p:sp>
        <p:grpSp>
          <p:nvGrpSpPr>
            <p:cNvPr id="91" name="bcgBugs_Board Meeting ">
              <a:extLst>
                <a:ext uri="{FF2B5EF4-FFF2-40B4-BE49-F238E27FC236}">
                  <a16:creationId xmlns:a16="http://schemas.microsoft.com/office/drawing/2014/main" id="{D8DA9F99-353A-5E23-F3F5-A5D1FEE71049}"/>
                </a:ext>
              </a:extLst>
            </p:cNvPr>
            <p:cNvGrpSpPr>
              <a:grpSpLocks noChangeAspect="1"/>
            </p:cNvGrpSpPr>
            <p:nvPr/>
          </p:nvGrpSpPr>
          <p:grpSpPr>
            <a:xfrm>
              <a:off x="9549527" y="1681958"/>
              <a:ext cx="553212" cy="553212"/>
              <a:chOff x="7324950" y="3200401"/>
              <a:chExt cx="457200" cy="457200"/>
            </a:xfrm>
          </p:grpSpPr>
          <p:sp>
            <p:nvSpPr>
              <p:cNvPr id="92" name="AutoShape 5">
                <a:extLst>
                  <a:ext uri="{FF2B5EF4-FFF2-40B4-BE49-F238E27FC236}">
                    <a16:creationId xmlns:a16="http://schemas.microsoft.com/office/drawing/2014/main" id="{D5428DDA-B74D-4013-5ED9-06D56ACE81E4}"/>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
                <a:extLst>
                  <a:ext uri="{FF2B5EF4-FFF2-40B4-BE49-F238E27FC236}">
                    <a16:creationId xmlns:a16="http://schemas.microsoft.com/office/drawing/2014/main" id="{86088EBD-A98B-8DBE-9DA6-BEBCEBF6144E}"/>
                  </a:ext>
                </a:extLst>
              </p:cNvPr>
              <p:cNvSpPr>
                <a:spLocks noEditPoints="1"/>
              </p:cNvSpPr>
              <p:nvPr/>
            </p:nvSpPr>
            <p:spPr bwMode="auto">
              <a:xfrm>
                <a:off x="7352467" y="3227918"/>
                <a:ext cx="402744" cy="402744"/>
              </a:xfrm>
              <a:custGeom>
                <a:avLst/>
                <a:gdLst>
                  <a:gd name="T0" fmla="*/ 119 w 880"/>
                  <a:gd name="T1" fmla="*/ 440 h 880"/>
                  <a:gd name="T2" fmla="*/ 600 w 880"/>
                  <a:gd name="T3" fmla="*/ 363 h 880"/>
                  <a:gd name="T4" fmla="*/ 600 w 880"/>
                  <a:gd name="T5" fmla="*/ 454 h 880"/>
                  <a:gd name="T6" fmla="*/ 386 w 880"/>
                  <a:gd name="T7" fmla="*/ 658 h 880"/>
                  <a:gd name="T8" fmla="*/ 566 w 880"/>
                  <a:gd name="T9" fmla="*/ 658 h 880"/>
                  <a:gd name="T10" fmla="*/ 544 w 880"/>
                  <a:gd name="T11" fmla="*/ 283 h 880"/>
                  <a:gd name="T12" fmla="*/ 493 w 880"/>
                  <a:gd name="T13" fmla="*/ 408 h 880"/>
                  <a:gd name="T14" fmla="*/ 467 w 880"/>
                  <a:gd name="T15" fmla="*/ 433 h 880"/>
                  <a:gd name="T16" fmla="*/ 272 w 880"/>
                  <a:gd name="T17" fmla="*/ 398 h 880"/>
                  <a:gd name="T18" fmla="*/ 399 w 880"/>
                  <a:gd name="T19" fmla="*/ 271 h 880"/>
                  <a:gd name="T20" fmla="*/ 239 w 880"/>
                  <a:gd name="T21" fmla="*/ 522 h 880"/>
                  <a:gd name="T22" fmla="*/ 6 w 880"/>
                  <a:gd name="T23" fmla="*/ 271 h 880"/>
                  <a:gd name="T24" fmla="*/ 107 w 880"/>
                  <a:gd name="T25" fmla="*/ 234 h 880"/>
                  <a:gd name="T26" fmla="*/ 235 w 880"/>
                  <a:gd name="T27" fmla="*/ 108 h 880"/>
                  <a:gd name="T28" fmla="*/ 261 w 880"/>
                  <a:gd name="T29" fmla="*/ 11 h 880"/>
                  <a:gd name="T30" fmla="*/ 0 w 880"/>
                  <a:gd name="T31" fmla="*/ 70 h 880"/>
                  <a:gd name="T32" fmla="*/ 139 w 880"/>
                  <a:gd name="T33" fmla="*/ 70 h 880"/>
                  <a:gd name="T34" fmla="*/ 270 w 880"/>
                  <a:gd name="T35" fmla="*/ 59 h 880"/>
                  <a:gd name="T36" fmla="*/ 201 w 880"/>
                  <a:gd name="T37" fmla="*/ 82 h 880"/>
                  <a:gd name="T38" fmla="*/ 67 w 880"/>
                  <a:gd name="T39" fmla="*/ 271 h 880"/>
                  <a:gd name="T40" fmla="*/ 46 w 880"/>
                  <a:gd name="T41" fmla="*/ 135 h 880"/>
                  <a:gd name="T42" fmla="*/ 619 w 880"/>
                  <a:gd name="T43" fmla="*/ 108 h 880"/>
                  <a:gd name="T44" fmla="*/ 769 w 880"/>
                  <a:gd name="T45" fmla="*/ 227 h 880"/>
                  <a:gd name="T46" fmla="*/ 823 w 880"/>
                  <a:gd name="T47" fmla="*/ 321 h 880"/>
                  <a:gd name="T48" fmla="*/ 880 w 880"/>
                  <a:gd name="T49" fmla="*/ 70 h 880"/>
                  <a:gd name="T50" fmla="*/ 619 w 880"/>
                  <a:gd name="T51" fmla="*/ 11 h 880"/>
                  <a:gd name="T52" fmla="*/ 619 w 880"/>
                  <a:gd name="T53" fmla="*/ 51 h 880"/>
                  <a:gd name="T54" fmla="*/ 810 w 880"/>
                  <a:gd name="T55" fmla="*/ 139 h 880"/>
                  <a:gd name="T56" fmla="*/ 823 w 880"/>
                  <a:gd name="T57" fmla="*/ 281 h 880"/>
                  <a:gd name="T58" fmla="*/ 797 w 880"/>
                  <a:gd name="T59" fmla="*/ 198 h 880"/>
                  <a:gd name="T60" fmla="*/ 619 w 880"/>
                  <a:gd name="T61" fmla="*/ 68 h 880"/>
                  <a:gd name="T62" fmla="*/ 261 w 880"/>
                  <a:gd name="T63" fmla="*/ 772 h 880"/>
                  <a:gd name="T64" fmla="*/ 111 w 880"/>
                  <a:gd name="T65" fmla="*/ 653 h 880"/>
                  <a:gd name="T66" fmla="*/ 57 w 880"/>
                  <a:gd name="T67" fmla="*/ 559 h 880"/>
                  <a:gd name="T68" fmla="*/ 0 w 880"/>
                  <a:gd name="T69" fmla="*/ 810 h 880"/>
                  <a:gd name="T70" fmla="*/ 261 w 880"/>
                  <a:gd name="T71" fmla="*/ 869 h 880"/>
                  <a:gd name="T72" fmla="*/ 261 w 880"/>
                  <a:gd name="T73" fmla="*/ 829 h 880"/>
                  <a:gd name="T74" fmla="*/ 70 w 880"/>
                  <a:gd name="T75" fmla="*/ 741 h 880"/>
                  <a:gd name="T76" fmla="*/ 57 w 880"/>
                  <a:gd name="T77" fmla="*/ 599 h 880"/>
                  <a:gd name="T78" fmla="*/ 83 w 880"/>
                  <a:gd name="T79" fmla="*/ 682 h 880"/>
                  <a:gd name="T80" fmla="*/ 261 w 880"/>
                  <a:gd name="T81" fmla="*/ 812 h 880"/>
                  <a:gd name="T82" fmla="*/ 874 w 880"/>
                  <a:gd name="T83" fmla="*/ 609 h 880"/>
                  <a:gd name="T84" fmla="*/ 773 w 880"/>
                  <a:gd name="T85" fmla="*/ 646 h 880"/>
                  <a:gd name="T86" fmla="*/ 645 w 880"/>
                  <a:gd name="T87" fmla="*/ 772 h 880"/>
                  <a:gd name="T88" fmla="*/ 619 w 880"/>
                  <a:gd name="T89" fmla="*/ 869 h 880"/>
                  <a:gd name="T90" fmla="*/ 880 w 880"/>
                  <a:gd name="T91" fmla="*/ 810 h 880"/>
                  <a:gd name="T92" fmla="*/ 741 w 880"/>
                  <a:gd name="T93" fmla="*/ 810 h 880"/>
                  <a:gd name="T94" fmla="*/ 610 w 880"/>
                  <a:gd name="T95" fmla="*/ 821 h 880"/>
                  <a:gd name="T96" fmla="*/ 679 w 880"/>
                  <a:gd name="T97" fmla="*/ 798 h 880"/>
                  <a:gd name="T98" fmla="*/ 813 w 880"/>
                  <a:gd name="T99" fmla="*/ 609 h 880"/>
                  <a:gd name="T100" fmla="*/ 834 w 880"/>
                  <a:gd name="T101" fmla="*/ 74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0" h="880">
                    <a:moveTo>
                      <a:pt x="761" y="440"/>
                    </a:moveTo>
                    <a:cubicBezTo>
                      <a:pt x="761" y="262"/>
                      <a:pt x="617" y="119"/>
                      <a:pt x="440" y="119"/>
                    </a:cubicBezTo>
                    <a:cubicBezTo>
                      <a:pt x="263" y="119"/>
                      <a:pt x="119" y="262"/>
                      <a:pt x="119" y="440"/>
                    </a:cubicBezTo>
                    <a:cubicBezTo>
                      <a:pt x="119" y="618"/>
                      <a:pt x="263" y="761"/>
                      <a:pt x="440" y="761"/>
                    </a:cubicBezTo>
                    <a:cubicBezTo>
                      <a:pt x="617" y="761"/>
                      <a:pt x="761" y="618"/>
                      <a:pt x="761" y="440"/>
                    </a:cubicBezTo>
                    <a:close/>
                    <a:moveTo>
                      <a:pt x="600" y="363"/>
                    </a:moveTo>
                    <a:cubicBezTo>
                      <a:pt x="600" y="363"/>
                      <a:pt x="600" y="363"/>
                      <a:pt x="660" y="363"/>
                    </a:cubicBezTo>
                    <a:cubicBezTo>
                      <a:pt x="660" y="363"/>
                      <a:pt x="660" y="363"/>
                      <a:pt x="660" y="454"/>
                    </a:cubicBezTo>
                    <a:cubicBezTo>
                      <a:pt x="660" y="454"/>
                      <a:pt x="660" y="454"/>
                      <a:pt x="600" y="454"/>
                    </a:cubicBezTo>
                    <a:lnTo>
                      <a:pt x="600" y="363"/>
                    </a:lnTo>
                    <a:close/>
                    <a:moveTo>
                      <a:pt x="566" y="658"/>
                    </a:moveTo>
                    <a:cubicBezTo>
                      <a:pt x="566" y="658"/>
                      <a:pt x="566" y="658"/>
                      <a:pt x="386" y="658"/>
                    </a:cubicBezTo>
                    <a:cubicBezTo>
                      <a:pt x="386" y="567"/>
                      <a:pt x="386" y="567"/>
                      <a:pt x="386" y="567"/>
                    </a:cubicBezTo>
                    <a:cubicBezTo>
                      <a:pt x="386" y="567"/>
                      <a:pt x="386" y="567"/>
                      <a:pt x="566" y="567"/>
                    </a:cubicBezTo>
                    <a:cubicBezTo>
                      <a:pt x="566" y="567"/>
                      <a:pt x="566" y="567"/>
                      <a:pt x="566" y="658"/>
                    </a:cubicBezTo>
                    <a:close/>
                    <a:moveTo>
                      <a:pt x="544" y="232"/>
                    </a:moveTo>
                    <a:cubicBezTo>
                      <a:pt x="558" y="232"/>
                      <a:pt x="570" y="243"/>
                      <a:pt x="570" y="257"/>
                    </a:cubicBezTo>
                    <a:cubicBezTo>
                      <a:pt x="570" y="272"/>
                      <a:pt x="558" y="283"/>
                      <a:pt x="544" y="283"/>
                    </a:cubicBezTo>
                    <a:cubicBezTo>
                      <a:pt x="530" y="283"/>
                      <a:pt x="518" y="272"/>
                      <a:pt x="518" y="257"/>
                    </a:cubicBezTo>
                    <a:cubicBezTo>
                      <a:pt x="518" y="243"/>
                      <a:pt x="530" y="232"/>
                      <a:pt x="544" y="232"/>
                    </a:cubicBezTo>
                    <a:close/>
                    <a:moveTo>
                      <a:pt x="493" y="408"/>
                    </a:moveTo>
                    <a:cubicBezTo>
                      <a:pt x="507" y="408"/>
                      <a:pt x="518" y="419"/>
                      <a:pt x="518" y="433"/>
                    </a:cubicBezTo>
                    <a:cubicBezTo>
                      <a:pt x="518" y="447"/>
                      <a:pt x="507" y="459"/>
                      <a:pt x="493" y="459"/>
                    </a:cubicBezTo>
                    <a:cubicBezTo>
                      <a:pt x="479" y="459"/>
                      <a:pt x="467" y="447"/>
                      <a:pt x="467" y="433"/>
                    </a:cubicBezTo>
                    <a:cubicBezTo>
                      <a:pt x="467" y="419"/>
                      <a:pt x="479" y="408"/>
                      <a:pt x="493" y="408"/>
                    </a:cubicBezTo>
                    <a:close/>
                    <a:moveTo>
                      <a:pt x="399" y="271"/>
                    </a:moveTo>
                    <a:cubicBezTo>
                      <a:pt x="272" y="398"/>
                      <a:pt x="272" y="398"/>
                      <a:pt x="272" y="398"/>
                    </a:cubicBezTo>
                    <a:cubicBezTo>
                      <a:pt x="208" y="334"/>
                      <a:pt x="208" y="334"/>
                      <a:pt x="208" y="334"/>
                    </a:cubicBezTo>
                    <a:cubicBezTo>
                      <a:pt x="335" y="206"/>
                      <a:pt x="335" y="206"/>
                      <a:pt x="335" y="206"/>
                    </a:cubicBezTo>
                    <a:cubicBezTo>
                      <a:pt x="399" y="271"/>
                      <a:pt x="399" y="271"/>
                      <a:pt x="399" y="271"/>
                    </a:cubicBezTo>
                    <a:close/>
                    <a:moveTo>
                      <a:pt x="239" y="573"/>
                    </a:moveTo>
                    <a:cubicBezTo>
                      <a:pt x="225" y="573"/>
                      <a:pt x="214" y="562"/>
                      <a:pt x="214" y="548"/>
                    </a:cubicBezTo>
                    <a:cubicBezTo>
                      <a:pt x="214" y="534"/>
                      <a:pt x="225" y="522"/>
                      <a:pt x="239" y="522"/>
                    </a:cubicBezTo>
                    <a:cubicBezTo>
                      <a:pt x="254" y="522"/>
                      <a:pt x="265" y="534"/>
                      <a:pt x="265" y="548"/>
                    </a:cubicBezTo>
                    <a:cubicBezTo>
                      <a:pt x="265" y="562"/>
                      <a:pt x="254" y="573"/>
                      <a:pt x="239" y="573"/>
                    </a:cubicBezTo>
                    <a:close/>
                    <a:moveTo>
                      <a:pt x="6" y="271"/>
                    </a:moveTo>
                    <a:cubicBezTo>
                      <a:pt x="6" y="299"/>
                      <a:pt x="29" y="321"/>
                      <a:pt x="57" y="321"/>
                    </a:cubicBezTo>
                    <a:cubicBezTo>
                      <a:pt x="85" y="321"/>
                      <a:pt x="107" y="299"/>
                      <a:pt x="107" y="271"/>
                    </a:cubicBezTo>
                    <a:cubicBezTo>
                      <a:pt x="107" y="234"/>
                      <a:pt x="107" y="234"/>
                      <a:pt x="107" y="234"/>
                    </a:cubicBezTo>
                    <a:cubicBezTo>
                      <a:pt x="107" y="231"/>
                      <a:pt x="109" y="229"/>
                      <a:pt x="111" y="227"/>
                    </a:cubicBezTo>
                    <a:cubicBezTo>
                      <a:pt x="229" y="111"/>
                      <a:pt x="229" y="111"/>
                      <a:pt x="229" y="111"/>
                    </a:cubicBezTo>
                    <a:cubicBezTo>
                      <a:pt x="230" y="109"/>
                      <a:pt x="233" y="108"/>
                      <a:pt x="235" y="108"/>
                    </a:cubicBezTo>
                    <a:cubicBezTo>
                      <a:pt x="261" y="108"/>
                      <a:pt x="261" y="108"/>
                      <a:pt x="261" y="108"/>
                    </a:cubicBezTo>
                    <a:cubicBezTo>
                      <a:pt x="288" y="108"/>
                      <a:pt x="310" y="86"/>
                      <a:pt x="310" y="59"/>
                    </a:cubicBezTo>
                    <a:cubicBezTo>
                      <a:pt x="310" y="32"/>
                      <a:pt x="288" y="11"/>
                      <a:pt x="261" y="11"/>
                    </a:cubicBezTo>
                    <a:cubicBezTo>
                      <a:pt x="105" y="11"/>
                      <a:pt x="105" y="11"/>
                      <a:pt x="105" y="11"/>
                    </a:cubicBezTo>
                    <a:cubicBezTo>
                      <a:pt x="95" y="4"/>
                      <a:pt x="83" y="0"/>
                      <a:pt x="70" y="0"/>
                    </a:cubicBezTo>
                    <a:cubicBezTo>
                      <a:pt x="31" y="0"/>
                      <a:pt x="0" y="32"/>
                      <a:pt x="0" y="70"/>
                    </a:cubicBezTo>
                    <a:cubicBezTo>
                      <a:pt x="0" y="80"/>
                      <a:pt x="2" y="89"/>
                      <a:pt x="6" y="98"/>
                    </a:cubicBezTo>
                    <a:lnTo>
                      <a:pt x="6" y="271"/>
                    </a:lnTo>
                    <a:close/>
                    <a:moveTo>
                      <a:pt x="139" y="70"/>
                    </a:moveTo>
                    <a:cubicBezTo>
                      <a:pt x="139" y="63"/>
                      <a:pt x="138" y="57"/>
                      <a:pt x="136" y="51"/>
                    </a:cubicBezTo>
                    <a:cubicBezTo>
                      <a:pt x="261" y="51"/>
                      <a:pt x="261" y="51"/>
                      <a:pt x="261" y="51"/>
                    </a:cubicBezTo>
                    <a:cubicBezTo>
                      <a:pt x="266" y="51"/>
                      <a:pt x="270" y="55"/>
                      <a:pt x="270" y="59"/>
                    </a:cubicBezTo>
                    <a:cubicBezTo>
                      <a:pt x="270" y="64"/>
                      <a:pt x="266" y="68"/>
                      <a:pt x="261" y="68"/>
                    </a:cubicBezTo>
                    <a:cubicBezTo>
                      <a:pt x="235" y="68"/>
                      <a:pt x="235" y="68"/>
                      <a:pt x="235" y="68"/>
                    </a:cubicBezTo>
                    <a:cubicBezTo>
                      <a:pt x="222" y="68"/>
                      <a:pt x="210" y="73"/>
                      <a:pt x="201" y="82"/>
                    </a:cubicBezTo>
                    <a:cubicBezTo>
                      <a:pt x="83" y="198"/>
                      <a:pt x="83" y="198"/>
                      <a:pt x="83" y="198"/>
                    </a:cubicBezTo>
                    <a:cubicBezTo>
                      <a:pt x="73" y="207"/>
                      <a:pt x="67" y="221"/>
                      <a:pt x="67" y="234"/>
                    </a:cubicBezTo>
                    <a:cubicBezTo>
                      <a:pt x="67" y="271"/>
                      <a:pt x="67" y="271"/>
                      <a:pt x="67" y="271"/>
                    </a:cubicBezTo>
                    <a:cubicBezTo>
                      <a:pt x="67" y="277"/>
                      <a:pt x="63" y="281"/>
                      <a:pt x="57" y="281"/>
                    </a:cubicBezTo>
                    <a:cubicBezTo>
                      <a:pt x="51" y="281"/>
                      <a:pt x="46" y="277"/>
                      <a:pt x="46" y="271"/>
                    </a:cubicBezTo>
                    <a:cubicBezTo>
                      <a:pt x="46" y="135"/>
                      <a:pt x="46" y="135"/>
                      <a:pt x="46" y="135"/>
                    </a:cubicBezTo>
                    <a:cubicBezTo>
                      <a:pt x="54" y="138"/>
                      <a:pt x="61" y="139"/>
                      <a:pt x="70" y="139"/>
                    </a:cubicBezTo>
                    <a:cubicBezTo>
                      <a:pt x="108" y="139"/>
                      <a:pt x="139" y="109"/>
                      <a:pt x="139" y="70"/>
                    </a:cubicBezTo>
                    <a:close/>
                    <a:moveTo>
                      <a:pt x="619" y="108"/>
                    </a:moveTo>
                    <a:cubicBezTo>
                      <a:pt x="645" y="108"/>
                      <a:pt x="645" y="108"/>
                      <a:pt x="645" y="108"/>
                    </a:cubicBezTo>
                    <a:cubicBezTo>
                      <a:pt x="647" y="108"/>
                      <a:pt x="650" y="109"/>
                      <a:pt x="651" y="111"/>
                    </a:cubicBezTo>
                    <a:cubicBezTo>
                      <a:pt x="769" y="227"/>
                      <a:pt x="769" y="227"/>
                      <a:pt x="769" y="227"/>
                    </a:cubicBezTo>
                    <a:cubicBezTo>
                      <a:pt x="771" y="229"/>
                      <a:pt x="773" y="231"/>
                      <a:pt x="773" y="234"/>
                    </a:cubicBezTo>
                    <a:cubicBezTo>
                      <a:pt x="773" y="271"/>
                      <a:pt x="773" y="271"/>
                      <a:pt x="773" y="271"/>
                    </a:cubicBezTo>
                    <a:cubicBezTo>
                      <a:pt x="773" y="299"/>
                      <a:pt x="795" y="321"/>
                      <a:pt x="823" y="321"/>
                    </a:cubicBezTo>
                    <a:cubicBezTo>
                      <a:pt x="851" y="321"/>
                      <a:pt x="874" y="299"/>
                      <a:pt x="874" y="271"/>
                    </a:cubicBezTo>
                    <a:cubicBezTo>
                      <a:pt x="874" y="98"/>
                      <a:pt x="874" y="98"/>
                      <a:pt x="874" y="98"/>
                    </a:cubicBezTo>
                    <a:cubicBezTo>
                      <a:pt x="878" y="89"/>
                      <a:pt x="880" y="80"/>
                      <a:pt x="880" y="70"/>
                    </a:cubicBezTo>
                    <a:cubicBezTo>
                      <a:pt x="880" y="32"/>
                      <a:pt x="849" y="0"/>
                      <a:pt x="810" y="0"/>
                    </a:cubicBezTo>
                    <a:cubicBezTo>
                      <a:pt x="797" y="0"/>
                      <a:pt x="785" y="4"/>
                      <a:pt x="775" y="11"/>
                    </a:cubicBezTo>
                    <a:cubicBezTo>
                      <a:pt x="619" y="11"/>
                      <a:pt x="619" y="11"/>
                      <a:pt x="619" y="11"/>
                    </a:cubicBezTo>
                    <a:cubicBezTo>
                      <a:pt x="592" y="11"/>
                      <a:pt x="570" y="32"/>
                      <a:pt x="570" y="59"/>
                    </a:cubicBezTo>
                    <a:cubicBezTo>
                      <a:pt x="570" y="86"/>
                      <a:pt x="592" y="108"/>
                      <a:pt x="619" y="108"/>
                    </a:cubicBezTo>
                    <a:close/>
                    <a:moveTo>
                      <a:pt x="619" y="51"/>
                    </a:moveTo>
                    <a:cubicBezTo>
                      <a:pt x="744" y="51"/>
                      <a:pt x="744" y="51"/>
                      <a:pt x="744" y="51"/>
                    </a:cubicBezTo>
                    <a:cubicBezTo>
                      <a:pt x="742" y="57"/>
                      <a:pt x="741" y="63"/>
                      <a:pt x="741" y="70"/>
                    </a:cubicBezTo>
                    <a:cubicBezTo>
                      <a:pt x="741" y="109"/>
                      <a:pt x="772" y="139"/>
                      <a:pt x="810" y="139"/>
                    </a:cubicBezTo>
                    <a:cubicBezTo>
                      <a:pt x="819" y="139"/>
                      <a:pt x="826" y="138"/>
                      <a:pt x="834" y="135"/>
                    </a:cubicBezTo>
                    <a:cubicBezTo>
                      <a:pt x="834" y="271"/>
                      <a:pt x="834" y="271"/>
                      <a:pt x="834" y="271"/>
                    </a:cubicBezTo>
                    <a:cubicBezTo>
                      <a:pt x="834" y="277"/>
                      <a:pt x="829" y="281"/>
                      <a:pt x="823" y="281"/>
                    </a:cubicBezTo>
                    <a:cubicBezTo>
                      <a:pt x="817" y="281"/>
                      <a:pt x="813" y="277"/>
                      <a:pt x="813" y="271"/>
                    </a:cubicBezTo>
                    <a:cubicBezTo>
                      <a:pt x="813" y="234"/>
                      <a:pt x="813" y="234"/>
                      <a:pt x="813" y="234"/>
                    </a:cubicBezTo>
                    <a:cubicBezTo>
                      <a:pt x="813" y="221"/>
                      <a:pt x="807" y="207"/>
                      <a:pt x="797" y="198"/>
                    </a:cubicBezTo>
                    <a:cubicBezTo>
                      <a:pt x="679" y="82"/>
                      <a:pt x="679" y="82"/>
                      <a:pt x="679" y="82"/>
                    </a:cubicBezTo>
                    <a:cubicBezTo>
                      <a:pt x="670" y="73"/>
                      <a:pt x="658" y="68"/>
                      <a:pt x="645" y="68"/>
                    </a:cubicBezTo>
                    <a:cubicBezTo>
                      <a:pt x="619" y="68"/>
                      <a:pt x="619" y="68"/>
                      <a:pt x="619" y="68"/>
                    </a:cubicBezTo>
                    <a:cubicBezTo>
                      <a:pt x="614" y="68"/>
                      <a:pt x="610" y="64"/>
                      <a:pt x="610" y="59"/>
                    </a:cubicBezTo>
                    <a:cubicBezTo>
                      <a:pt x="610" y="55"/>
                      <a:pt x="614" y="51"/>
                      <a:pt x="619" y="51"/>
                    </a:cubicBezTo>
                    <a:close/>
                    <a:moveTo>
                      <a:pt x="261" y="772"/>
                    </a:moveTo>
                    <a:cubicBezTo>
                      <a:pt x="235" y="772"/>
                      <a:pt x="235" y="772"/>
                      <a:pt x="235" y="772"/>
                    </a:cubicBezTo>
                    <a:cubicBezTo>
                      <a:pt x="233" y="772"/>
                      <a:pt x="230" y="771"/>
                      <a:pt x="229" y="769"/>
                    </a:cubicBezTo>
                    <a:cubicBezTo>
                      <a:pt x="111" y="653"/>
                      <a:pt x="111" y="653"/>
                      <a:pt x="111" y="653"/>
                    </a:cubicBezTo>
                    <a:cubicBezTo>
                      <a:pt x="109" y="651"/>
                      <a:pt x="107" y="649"/>
                      <a:pt x="107" y="646"/>
                    </a:cubicBezTo>
                    <a:cubicBezTo>
                      <a:pt x="107" y="609"/>
                      <a:pt x="107" y="609"/>
                      <a:pt x="107" y="609"/>
                    </a:cubicBezTo>
                    <a:cubicBezTo>
                      <a:pt x="107" y="581"/>
                      <a:pt x="85" y="559"/>
                      <a:pt x="57" y="559"/>
                    </a:cubicBezTo>
                    <a:cubicBezTo>
                      <a:pt x="29" y="559"/>
                      <a:pt x="6" y="581"/>
                      <a:pt x="6" y="609"/>
                    </a:cubicBezTo>
                    <a:cubicBezTo>
                      <a:pt x="6" y="782"/>
                      <a:pt x="6" y="782"/>
                      <a:pt x="6" y="782"/>
                    </a:cubicBezTo>
                    <a:cubicBezTo>
                      <a:pt x="2" y="791"/>
                      <a:pt x="0" y="800"/>
                      <a:pt x="0" y="810"/>
                    </a:cubicBezTo>
                    <a:cubicBezTo>
                      <a:pt x="0" y="848"/>
                      <a:pt x="31" y="880"/>
                      <a:pt x="70" y="880"/>
                    </a:cubicBezTo>
                    <a:cubicBezTo>
                      <a:pt x="83" y="880"/>
                      <a:pt x="95" y="876"/>
                      <a:pt x="105" y="869"/>
                    </a:cubicBezTo>
                    <a:cubicBezTo>
                      <a:pt x="261" y="869"/>
                      <a:pt x="261" y="869"/>
                      <a:pt x="261" y="869"/>
                    </a:cubicBezTo>
                    <a:cubicBezTo>
                      <a:pt x="288" y="869"/>
                      <a:pt x="310" y="848"/>
                      <a:pt x="310" y="821"/>
                    </a:cubicBezTo>
                    <a:cubicBezTo>
                      <a:pt x="310" y="794"/>
                      <a:pt x="288" y="772"/>
                      <a:pt x="261" y="772"/>
                    </a:cubicBezTo>
                    <a:close/>
                    <a:moveTo>
                      <a:pt x="261" y="829"/>
                    </a:moveTo>
                    <a:cubicBezTo>
                      <a:pt x="136" y="829"/>
                      <a:pt x="136" y="829"/>
                      <a:pt x="136" y="829"/>
                    </a:cubicBezTo>
                    <a:cubicBezTo>
                      <a:pt x="138" y="823"/>
                      <a:pt x="139" y="817"/>
                      <a:pt x="139" y="810"/>
                    </a:cubicBezTo>
                    <a:cubicBezTo>
                      <a:pt x="139" y="771"/>
                      <a:pt x="108" y="741"/>
                      <a:pt x="70" y="741"/>
                    </a:cubicBezTo>
                    <a:cubicBezTo>
                      <a:pt x="61" y="741"/>
                      <a:pt x="54" y="742"/>
                      <a:pt x="46" y="745"/>
                    </a:cubicBezTo>
                    <a:cubicBezTo>
                      <a:pt x="46" y="609"/>
                      <a:pt x="46" y="609"/>
                      <a:pt x="46" y="609"/>
                    </a:cubicBezTo>
                    <a:cubicBezTo>
                      <a:pt x="46" y="603"/>
                      <a:pt x="51" y="599"/>
                      <a:pt x="57" y="599"/>
                    </a:cubicBezTo>
                    <a:cubicBezTo>
                      <a:pt x="63" y="599"/>
                      <a:pt x="67" y="603"/>
                      <a:pt x="67" y="609"/>
                    </a:cubicBezTo>
                    <a:cubicBezTo>
                      <a:pt x="67" y="646"/>
                      <a:pt x="67" y="646"/>
                      <a:pt x="67" y="646"/>
                    </a:cubicBezTo>
                    <a:cubicBezTo>
                      <a:pt x="67" y="659"/>
                      <a:pt x="73" y="673"/>
                      <a:pt x="83" y="682"/>
                    </a:cubicBezTo>
                    <a:cubicBezTo>
                      <a:pt x="201" y="798"/>
                      <a:pt x="201" y="798"/>
                      <a:pt x="201" y="798"/>
                    </a:cubicBezTo>
                    <a:cubicBezTo>
                      <a:pt x="210" y="807"/>
                      <a:pt x="222" y="812"/>
                      <a:pt x="235" y="812"/>
                    </a:cubicBezTo>
                    <a:cubicBezTo>
                      <a:pt x="261" y="812"/>
                      <a:pt x="261" y="812"/>
                      <a:pt x="261" y="812"/>
                    </a:cubicBezTo>
                    <a:cubicBezTo>
                      <a:pt x="266" y="812"/>
                      <a:pt x="270" y="816"/>
                      <a:pt x="270" y="821"/>
                    </a:cubicBezTo>
                    <a:cubicBezTo>
                      <a:pt x="270" y="825"/>
                      <a:pt x="266" y="829"/>
                      <a:pt x="261" y="829"/>
                    </a:cubicBezTo>
                    <a:close/>
                    <a:moveTo>
                      <a:pt x="874" y="609"/>
                    </a:moveTo>
                    <a:cubicBezTo>
                      <a:pt x="874" y="581"/>
                      <a:pt x="851" y="559"/>
                      <a:pt x="823" y="559"/>
                    </a:cubicBezTo>
                    <a:cubicBezTo>
                      <a:pt x="795" y="559"/>
                      <a:pt x="773" y="581"/>
                      <a:pt x="773" y="609"/>
                    </a:cubicBezTo>
                    <a:cubicBezTo>
                      <a:pt x="773" y="646"/>
                      <a:pt x="773" y="646"/>
                      <a:pt x="773" y="646"/>
                    </a:cubicBezTo>
                    <a:cubicBezTo>
                      <a:pt x="773" y="649"/>
                      <a:pt x="771" y="651"/>
                      <a:pt x="769" y="653"/>
                    </a:cubicBezTo>
                    <a:cubicBezTo>
                      <a:pt x="651" y="769"/>
                      <a:pt x="651" y="769"/>
                      <a:pt x="651" y="769"/>
                    </a:cubicBezTo>
                    <a:cubicBezTo>
                      <a:pt x="650" y="771"/>
                      <a:pt x="647" y="772"/>
                      <a:pt x="645" y="772"/>
                    </a:cubicBezTo>
                    <a:cubicBezTo>
                      <a:pt x="619" y="772"/>
                      <a:pt x="619" y="772"/>
                      <a:pt x="619" y="772"/>
                    </a:cubicBezTo>
                    <a:cubicBezTo>
                      <a:pt x="592" y="772"/>
                      <a:pt x="570" y="794"/>
                      <a:pt x="570" y="821"/>
                    </a:cubicBezTo>
                    <a:cubicBezTo>
                      <a:pt x="570" y="848"/>
                      <a:pt x="592" y="869"/>
                      <a:pt x="619" y="869"/>
                    </a:cubicBezTo>
                    <a:cubicBezTo>
                      <a:pt x="775" y="869"/>
                      <a:pt x="775" y="869"/>
                      <a:pt x="775" y="869"/>
                    </a:cubicBezTo>
                    <a:cubicBezTo>
                      <a:pt x="785" y="876"/>
                      <a:pt x="797" y="880"/>
                      <a:pt x="810" y="880"/>
                    </a:cubicBezTo>
                    <a:cubicBezTo>
                      <a:pt x="849" y="880"/>
                      <a:pt x="880" y="848"/>
                      <a:pt x="880" y="810"/>
                    </a:cubicBezTo>
                    <a:cubicBezTo>
                      <a:pt x="880" y="800"/>
                      <a:pt x="878" y="791"/>
                      <a:pt x="874" y="782"/>
                    </a:cubicBezTo>
                    <a:lnTo>
                      <a:pt x="874" y="609"/>
                    </a:lnTo>
                    <a:close/>
                    <a:moveTo>
                      <a:pt x="741" y="810"/>
                    </a:moveTo>
                    <a:cubicBezTo>
                      <a:pt x="741" y="817"/>
                      <a:pt x="742" y="823"/>
                      <a:pt x="744" y="829"/>
                    </a:cubicBezTo>
                    <a:cubicBezTo>
                      <a:pt x="619" y="829"/>
                      <a:pt x="619" y="829"/>
                      <a:pt x="619" y="829"/>
                    </a:cubicBezTo>
                    <a:cubicBezTo>
                      <a:pt x="614" y="829"/>
                      <a:pt x="610" y="825"/>
                      <a:pt x="610" y="821"/>
                    </a:cubicBezTo>
                    <a:cubicBezTo>
                      <a:pt x="610" y="816"/>
                      <a:pt x="614" y="812"/>
                      <a:pt x="619" y="812"/>
                    </a:cubicBezTo>
                    <a:cubicBezTo>
                      <a:pt x="645" y="812"/>
                      <a:pt x="645" y="812"/>
                      <a:pt x="645" y="812"/>
                    </a:cubicBezTo>
                    <a:cubicBezTo>
                      <a:pt x="658" y="812"/>
                      <a:pt x="670" y="807"/>
                      <a:pt x="679" y="798"/>
                    </a:cubicBezTo>
                    <a:cubicBezTo>
                      <a:pt x="797" y="682"/>
                      <a:pt x="797" y="682"/>
                      <a:pt x="797" y="682"/>
                    </a:cubicBezTo>
                    <a:cubicBezTo>
                      <a:pt x="807" y="673"/>
                      <a:pt x="813" y="659"/>
                      <a:pt x="813" y="646"/>
                    </a:cubicBezTo>
                    <a:cubicBezTo>
                      <a:pt x="813" y="609"/>
                      <a:pt x="813" y="609"/>
                      <a:pt x="813" y="609"/>
                    </a:cubicBezTo>
                    <a:cubicBezTo>
                      <a:pt x="813" y="603"/>
                      <a:pt x="817" y="599"/>
                      <a:pt x="823" y="599"/>
                    </a:cubicBezTo>
                    <a:cubicBezTo>
                      <a:pt x="829" y="599"/>
                      <a:pt x="834" y="603"/>
                      <a:pt x="834" y="609"/>
                    </a:cubicBezTo>
                    <a:cubicBezTo>
                      <a:pt x="834" y="745"/>
                      <a:pt x="834" y="745"/>
                      <a:pt x="834" y="745"/>
                    </a:cubicBezTo>
                    <a:cubicBezTo>
                      <a:pt x="826" y="742"/>
                      <a:pt x="819" y="741"/>
                      <a:pt x="810" y="741"/>
                    </a:cubicBezTo>
                    <a:cubicBezTo>
                      <a:pt x="772" y="741"/>
                      <a:pt x="741" y="771"/>
                      <a:pt x="741" y="810"/>
                    </a:cubicBezTo>
                    <a:close/>
                  </a:path>
                </a:pathLst>
              </a:custGeom>
              <a:solidFill>
                <a:srgbClr val="C5C6C8"/>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Rectangle 1">
            <a:extLst>
              <a:ext uri="{FF2B5EF4-FFF2-40B4-BE49-F238E27FC236}">
                <a16:creationId xmlns:a16="http://schemas.microsoft.com/office/drawing/2014/main" id="{20D8E53F-4DCA-713F-F359-40AE8517D52E}"/>
              </a:ext>
            </a:extLst>
          </p:cNvPr>
          <p:cNvSpPr/>
          <p:nvPr/>
        </p:nvSpPr>
        <p:spPr>
          <a:xfrm>
            <a:off x="628650" y="5766933"/>
            <a:ext cx="10934700" cy="93262"/>
          </a:xfrm>
          <a:prstGeom prst="rect">
            <a:avLst/>
          </a:prstGeom>
          <a:solidFill>
            <a:srgbClr val="5C73B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AEB5D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FFFFFF"/>
              </a:solidFill>
            </a:endParaRPr>
          </a:p>
        </p:txBody>
      </p:sp>
      <p:sp>
        <p:nvSpPr>
          <p:cNvPr id="41" name="ee4pHeader2">
            <a:extLst>
              <a:ext uri="{FF2B5EF4-FFF2-40B4-BE49-F238E27FC236}">
                <a16:creationId xmlns:a16="http://schemas.microsoft.com/office/drawing/2014/main" id="{B1356D62-A0F4-7167-005C-CAC6E3CB1166}"/>
              </a:ext>
            </a:extLst>
          </p:cNvPr>
          <p:cNvSpPr txBox="1"/>
          <p:nvPr/>
        </p:nvSpPr>
        <p:spPr>
          <a:xfrm>
            <a:off x="648494" y="2274511"/>
            <a:ext cx="2520383" cy="609977"/>
          </a:xfrm>
          <a:prstGeom prst="rect">
            <a:avLst/>
          </a:prstGeom>
          <a:noFill/>
          <a:ln cap="rnd">
            <a:noFill/>
          </a:ln>
        </p:spPr>
        <p:txBody>
          <a:bodyPr vert="horz" wrap="square" lIns="0" tIns="0" rIns="0" bIns="0" rtlCol="0" anchor="b" anchorCtr="0">
            <a:noAutofit/>
          </a:bodyPr>
          <a:lstStyle/>
          <a:p>
            <a:pPr marL="0" lvl="3" algn="ctr"/>
            <a:r>
              <a:rPr lang="en-US" sz="1600" b="1" dirty="0">
                <a:solidFill>
                  <a:schemeClr val="tx2"/>
                </a:solidFill>
                <a:latin typeface="Verdana" panose="020B0604030504040204" pitchFamily="34" charset="0"/>
              </a:rPr>
              <a:t>Fellow support</a:t>
            </a:r>
          </a:p>
        </p:txBody>
      </p:sp>
      <p:sp>
        <p:nvSpPr>
          <p:cNvPr id="42" name="ee4pContent2">
            <a:extLst>
              <a:ext uri="{FF2B5EF4-FFF2-40B4-BE49-F238E27FC236}">
                <a16:creationId xmlns:a16="http://schemas.microsoft.com/office/drawing/2014/main" id="{6F76468F-971B-9F2A-F97C-94005881721F}"/>
              </a:ext>
            </a:extLst>
          </p:cNvPr>
          <p:cNvSpPr txBox="1"/>
          <p:nvPr/>
        </p:nvSpPr>
        <p:spPr>
          <a:xfrm>
            <a:off x="648494" y="2980429"/>
            <a:ext cx="2520383" cy="200592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300"/>
              </a:spcAft>
              <a:buFont typeface="Wingdings" panose="05000000000000000000" pitchFamily="2" charset="2"/>
              <a:buChar char="§"/>
            </a:pPr>
            <a:r>
              <a:rPr lang="en-US" dirty="0"/>
              <a:t>Conduct regular, informal 1:1 touchpoints with assigned fellow to share knowledge, provide advice, and support the overall academy</a:t>
            </a:r>
          </a:p>
          <a:p>
            <a:pPr marL="171450" indent="-171450">
              <a:spcAft>
                <a:spcPts val="300"/>
              </a:spcAft>
              <a:buFont typeface="Wingdings" panose="05000000000000000000" pitchFamily="2" charset="2"/>
              <a:buChar char="§"/>
            </a:pPr>
            <a:r>
              <a:rPr lang="en-US" dirty="0"/>
              <a:t>Support joint EU health policy project for one research group</a:t>
            </a:r>
            <a:r>
              <a:rPr lang="en-US" baseline="30000" dirty="0"/>
              <a:t>1</a:t>
            </a:r>
            <a:endParaRPr lang="en-US" dirty="0"/>
          </a:p>
          <a:p>
            <a:pPr marL="171450" indent="-171450">
              <a:spcAft>
                <a:spcPts val="300"/>
              </a:spcAft>
              <a:buFont typeface="Wingdings" panose="05000000000000000000" pitchFamily="2" charset="2"/>
              <a:buChar char="§"/>
            </a:pPr>
            <a:r>
              <a:rPr lang="en-US" dirty="0"/>
              <a:t>Facilitate contact with other experts and relevant networks</a:t>
            </a:r>
          </a:p>
          <a:p>
            <a:pPr marL="171450" indent="-171450">
              <a:spcAft>
                <a:spcPts val="300"/>
              </a:spcAft>
              <a:buFont typeface="Wingdings" panose="05000000000000000000" pitchFamily="2" charset="2"/>
              <a:buChar char="§"/>
            </a:pPr>
            <a:r>
              <a:rPr lang="en-US" dirty="0"/>
              <a:t>Monitor fellow progress and provide feedback via informal touchpoints and mid-term check-in</a:t>
            </a:r>
            <a:br>
              <a:rPr lang="en-US" dirty="0"/>
            </a:br>
            <a:endParaRPr lang="en-US" dirty="0"/>
          </a:p>
          <a:p>
            <a:pPr marL="171450" indent="-171450">
              <a:spcAft>
                <a:spcPts val="300"/>
              </a:spcAft>
              <a:buFont typeface="Wingdings" panose="05000000000000000000" pitchFamily="2" charset="2"/>
              <a:buChar char="§"/>
            </a:pPr>
            <a:endParaRPr lang="en-US" dirty="0"/>
          </a:p>
          <a:p>
            <a:pPr marL="171450" indent="-171450">
              <a:spcAft>
                <a:spcPts val="600"/>
              </a:spcAft>
              <a:buFont typeface="Wingdings" panose="05000000000000000000" pitchFamily="2" charset="2"/>
              <a:buChar char="§"/>
            </a:pPr>
            <a:endParaRPr lang="en-US" dirty="0"/>
          </a:p>
        </p:txBody>
      </p:sp>
      <p:sp>
        <p:nvSpPr>
          <p:cNvPr id="43" name="ee4pHeader2">
            <a:extLst>
              <a:ext uri="{FF2B5EF4-FFF2-40B4-BE49-F238E27FC236}">
                <a16:creationId xmlns:a16="http://schemas.microsoft.com/office/drawing/2014/main" id="{15B9BC51-D166-3D3E-4C67-2CC8D0A45AEC}"/>
              </a:ext>
            </a:extLst>
          </p:cNvPr>
          <p:cNvSpPr txBox="1"/>
          <p:nvPr/>
        </p:nvSpPr>
        <p:spPr>
          <a:xfrm>
            <a:off x="3446651" y="2274511"/>
            <a:ext cx="2520383" cy="609977"/>
          </a:xfrm>
          <a:prstGeom prst="rect">
            <a:avLst/>
          </a:prstGeom>
          <a:noFill/>
          <a:ln cap="rnd">
            <a:noFill/>
          </a:ln>
        </p:spPr>
        <p:txBody>
          <a:bodyPr vert="horz" wrap="square" lIns="0" tIns="0" rIns="0" bIns="0" rtlCol="0" anchor="b" anchorCtr="0">
            <a:noAutofit/>
          </a:bodyPr>
          <a:lstStyle/>
          <a:p>
            <a:pPr marL="0" lvl="3" algn="ctr"/>
            <a:r>
              <a:rPr lang="en-US" sz="1600" b="1" dirty="0">
                <a:solidFill>
                  <a:schemeClr val="tx2"/>
                </a:solidFill>
                <a:latin typeface="Verdana" panose="020B0604030504040204" pitchFamily="34" charset="0"/>
              </a:rPr>
              <a:t>Training contribution </a:t>
            </a:r>
          </a:p>
        </p:txBody>
      </p:sp>
      <p:sp>
        <p:nvSpPr>
          <p:cNvPr id="44" name="ee4pContent2">
            <a:extLst>
              <a:ext uri="{FF2B5EF4-FFF2-40B4-BE49-F238E27FC236}">
                <a16:creationId xmlns:a16="http://schemas.microsoft.com/office/drawing/2014/main" id="{881A440A-17D1-D229-3D23-32952A6DCBA8}"/>
              </a:ext>
            </a:extLst>
          </p:cNvPr>
          <p:cNvSpPr txBox="1"/>
          <p:nvPr/>
        </p:nvSpPr>
        <p:spPr>
          <a:xfrm>
            <a:off x="3446651" y="2980429"/>
            <a:ext cx="2520383" cy="17083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300"/>
              </a:spcAft>
              <a:buFont typeface="Wingdings" panose="05000000000000000000" pitchFamily="2" charset="2"/>
              <a:buChar char="§"/>
            </a:pPr>
            <a:r>
              <a:rPr lang="en-US" dirty="0"/>
              <a:t>Participate in at least 1 virtual training session </a:t>
            </a:r>
          </a:p>
          <a:p>
            <a:pPr marL="171450" indent="-171450">
              <a:spcAft>
                <a:spcPts val="300"/>
              </a:spcAft>
              <a:buFont typeface="Wingdings" panose="05000000000000000000" pitchFamily="2" charset="2"/>
              <a:buChar char="§"/>
            </a:pPr>
            <a:r>
              <a:rPr lang="en-US" dirty="0"/>
              <a:t>Contribute to training facilitation (e.g., share success stories, moderate a break-out group)</a:t>
            </a:r>
          </a:p>
          <a:p>
            <a:pPr marL="171450" indent="-171450">
              <a:spcAft>
                <a:spcPts val="300"/>
              </a:spcAft>
              <a:buFont typeface="Wingdings" panose="05000000000000000000" pitchFamily="2" charset="2"/>
              <a:buChar char="§"/>
            </a:pPr>
            <a:r>
              <a:rPr lang="en-US" dirty="0"/>
              <a:t>Participate in the one-day Annual Forum</a:t>
            </a:r>
          </a:p>
          <a:p>
            <a:pPr marL="171450" indent="-171450">
              <a:spcAft>
                <a:spcPts val="300"/>
              </a:spcAft>
              <a:buFont typeface="Wingdings" panose="05000000000000000000" pitchFamily="2" charset="2"/>
              <a:buChar char="§"/>
            </a:pPr>
            <a:r>
              <a:rPr lang="en-US" i="1" dirty="0"/>
              <a:t>Optional: </a:t>
            </a:r>
            <a:r>
              <a:rPr lang="en-US" dirty="0"/>
              <a:t>Participate in one or more face-to-face training sessions</a:t>
            </a:r>
          </a:p>
        </p:txBody>
      </p:sp>
      <p:sp>
        <p:nvSpPr>
          <p:cNvPr id="45" name="ee4pHeader2">
            <a:extLst>
              <a:ext uri="{FF2B5EF4-FFF2-40B4-BE49-F238E27FC236}">
                <a16:creationId xmlns:a16="http://schemas.microsoft.com/office/drawing/2014/main" id="{5C97483A-5CCA-AC7A-6F63-39D11521D44A}"/>
              </a:ext>
            </a:extLst>
          </p:cNvPr>
          <p:cNvSpPr txBox="1"/>
          <p:nvPr/>
        </p:nvSpPr>
        <p:spPr>
          <a:xfrm>
            <a:off x="6244808" y="2274511"/>
            <a:ext cx="2520383" cy="609977"/>
          </a:xfrm>
          <a:prstGeom prst="rect">
            <a:avLst/>
          </a:prstGeom>
          <a:noFill/>
          <a:ln cap="rnd">
            <a:noFill/>
          </a:ln>
        </p:spPr>
        <p:txBody>
          <a:bodyPr vert="horz" wrap="square" lIns="0" tIns="0" rIns="0" bIns="0" rtlCol="0" anchor="b" anchorCtr="0">
            <a:noAutofit/>
          </a:bodyPr>
          <a:lstStyle/>
          <a:p>
            <a:pPr marL="0" lvl="3" algn="ctr"/>
            <a:r>
              <a:rPr lang="en-US" sz="1600" b="1" dirty="0">
                <a:solidFill>
                  <a:schemeClr val="tx2"/>
                </a:solidFill>
                <a:latin typeface="Verdana" panose="020B0604030504040204" pitchFamily="34" charset="0"/>
              </a:rPr>
              <a:t>Mentor exchange</a:t>
            </a:r>
          </a:p>
        </p:txBody>
      </p:sp>
      <p:sp>
        <p:nvSpPr>
          <p:cNvPr id="46" name="ee4pContent2">
            <a:extLst>
              <a:ext uri="{FF2B5EF4-FFF2-40B4-BE49-F238E27FC236}">
                <a16:creationId xmlns:a16="http://schemas.microsoft.com/office/drawing/2014/main" id="{A0F5DBD3-F34A-E088-7313-3D9C7E5FD9E3}"/>
              </a:ext>
            </a:extLst>
          </p:cNvPr>
          <p:cNvSpPr txBox="1"/>
          <p:nvPr/>
        </p:nvSpPr>
        <p:spPr>
          <a:xfrm>
            <a:off x="6244808" y="2980429"/>
            <a:ext cx="2520383" cy="200592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300"/>
              </a:spcAft>
              <a:buFont typeface="Wingdings" panose="05000000000000000000" pitchFamily="2" charset="2"/>
              <a:buChar char="§"/>
            </a:pPr>
            <a:r>
              <a:rPr lang="en-US" dirty="0"/>
              <a:t>Attend the virtual mentor kick-off meeting to learn more about the </a:t>
            </a:r>
            <a:r>
              <a:rPr lang="en-US" dirty="0" err="1"/>
              <a:t>programme</a:t>
            </a:r>
            <a:r>
              <a:rPr lang="en-US" dirty="0"/>
              <a:t> details</a:t>
            </a:r>
          </a:p>
          <a:p>
            <a:pPr marL="171450" indent="-171450">
              <a:spcAft>
                <a:spcPts val="300"/>
              </a:spcAft>
              <a:buFont typeface="Wingdings" panose="05000000000000000000" pitchFamily="2" charset="2"/>
              <a:buChar char="§"/>
            </a:pPr>
            <a:r>
              <a:rPr lang="en-US" dirty="0"/>
              <a:t>Participate in three virtual mentor forums (quarterly rhythm) to share feedback and receive additional support in the mentor role</a:t>
            </a:r>
          </a:p>
          <a:p>
            <a:pPr marL="171450" indent="-171450">
              <a:spcAft>
                <a:spcPts val="300"/>
              </a:spcAft>
              <a:buFont typeface="Wingdings" panose="05000000000000000000" pitchFamily="2" charset="2"/>
              <a:buChar char="§"/>
            </a:pPr>
            <a:endParaRPr lang="en-US" dirty="0"/>
          </a:p>
          <a:p>
            <a:pPr marL="171450" indent="-171450">
              <a:spcAft>
                <a:spcPts val="600"/>
              </a:spcAft>
              <a:buFont typeface="Wingdings" panose="05000000000000000000" pitchFamily="2" charset="2"/>
              <a:buChar char="§"/>
            </a:pPr>
            <a:endParaRPr lang="en-US" dirty="0"/>
          </a:p>
        </p:txBody>
      </p:sp>
      <p:sp>
        <p:nvSpPr>
          <p:cNvPr id="7" name="ee4pHeader2">
            <a:extLst>
              <a:ext uri="{FF2B5EF4-FFF2-40B4-BE49-F238E27FC236}">
                <a16:creationId xmlns:a16="http://schemas.microsoft.com/office/drawing/2014/main" id="{8A565C7E-6F43-C1E5-7701-591CED32467A}"/>
              </a:ext>
            </a:extLst>
          </p:cNvPr>
          <p:cNvSpPr txBox="1"/>
          <p:nvPr/>
        </p:nvSpPr>
        <p:spPr>
          <a:xfrm>
            <a:off x="9042965" y="2274511"/>
            <a:ext cx="2520383" cy="609977"/>
          </a:xfrm>
          <a:prstGeom prst="rect">
            <a:avLst/>
          </a:prstGeom>
          <a:noFill/>
          <a:ln cap="rnd">
            <a:noFill/>
          </a:ln>
        </p:spPr>
        <p:txBody>
          <a:bodyPr vert="horz" wrap="square" lIns="0" tIns="0" rIns="0" bIns="0" rtlCol="0" anchor="b" anchorCtr="0">
            <a:noAutofit/>
          </a:bodyPr>
          <a:lstStyle/>
          <a:p>
            <a:pPr marL="0" lvl="3" algn="ctr"/>
            <a:r>
              <a:rPr lang="en-US" sz="1400" b="1" i="1" dirty="0">
                <a:solidFill>
                  <a:srgbClr val="646567"/>
                </a:solidFill>
                <a:latin typeface="Verdana" panose="020B0604030504040204" pitchFamily="34" charset="0"/>
              </a:rPr>
              <a:t>Optional: </a:t>
            </a:r>
            <a:br>
              <a:rPr lang="en-US" sz="1400" b="1" i="1" dirty="0">
                <a:solidFill>
                  <a:srgbClr val="646567"/>
                </a:solidFill>
                <a:latin typeface="Verdana" panose="020B0604030504040204" pitchFamily="34" charset="0"/>
              </a:rPr>
            </a:br>
            <a:r>
              <a:rPr lang="en-US" sz="1600" b="1" dirty="0">
                <a:solidFill>
                  <a:srgbClr val="646567"/>
                </a:solidFill>
                <a:latin typeface="Verdana" panose="020B0604030504040204" pitchFamily="34" charset="0"/>
              </a:rPr>
              <a:t>Advisory Board</a:t>
            </a:r>
          </a:p>
        </p:txBody>
      </p:sp>
      <p:sp>
        <p:nvSpPr>
          <p:cNvPr id="8" name="ee4pContent2">
            <a:extLst>
              <a:ext uri="{FF2B5EF4-FFF2-40B4-BE49-F238E27FC236}">
                <a16:creationId xmlns:a16="http://schemas.microsoft.com/office/drawing/2014/main" id="{56B4A178-C94D-CB6A-ABA3-EE15E817AD80}"/>
              </a:ext>
            </a:extLst>
          </p:cNvPr>
          <p:cNvSpPr txBox="1"/>
          <p:nvPr/>
        </p:nvSpPr>
        <p:spPr>
          <a:xfrm>
            <a:off x="9042965" y="2980429"/>
            <a:ext cx="2520383" cy="200592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defRPr>
            </a:lvl1pPr>
            <a:lvl2pPr marL="324000" lvl="1" indent="-216000">
              <a:buClr>
                <a:srgbClr val="004494"/>
              </a:buClr>
              <a:buSzPct val="100000"/>
              <a:buFont typeface="Trebuchet MS" panose="020B0603020202020204" pitchFamily="34" charset="0"/>
              <a:buChar char="•"/>
              <a:defRPr sz="1200">
                <a:solidFill>
                  <a:srgbClr val="000000"/>
                </a:solidFill>
              </a:defRPr>
            </a:lvl2pPr>
            <a:lvl3pPr marL="648000" lvl="2" indent="-216000">
              <a:buClr>
                <a:srgbClr val="004494"/>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4494"/>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004494"/>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004494"/>
                </a:solidFill>
              </a:defRPr>
            </a:lvl8pPr>
            <a:lvl9pPr marL="0" lvl="8">
              <a:buSzPct val="100000"/>
              <a:buFont typeface="Trebuchet MS" panose="020B0603020202020204" pitchFamily="34" charset="0"/>
              <a:buChar char="​"/>
              <a:defRPr sz="2400">
                <a:solidFill>
                  <a:srgbClr val="004494"/>
                </a:solidFill>
              </a:defRPr>
            </a:lvl9pPr>
          </a:lstStyle>
          <a:p>
            <a:pPr marL="171450" indent="-171450">
              <a:spcAft>
                <a:spcPts val="300"/>
              </a:spcAft>
              <a:buFont typeface="Wingdings" panose="05000000000000000000" pitchFamily="2" charset="2"/>
              <a:buChar char="§"/>
            </a:pPr>
            <a:r>
              <a:rPr lang="en-US" dirty="0">
                <a:solidFill>
                  <a:srgbClr val="646567"/>
                </a:solidFill>
              </a:rPr>
              <a:t>Become member of Advisory Board and provide strategic guidance on academy</a:t>
            </a:r>
          </a:p>
          <a:p>
            <a:pPr marL="171450" indent="-171450">
              <a:spcAft>
                <a:spcPts val="300"/>
              </a:spcAft>
              <a:buFont typeface="Wingdings" panose="05000000000000000000" pitchFamily="2" charset="2"/>
              <a:buChar char="§"/>
            </a:pPr>
            <a:r>
              <a:rPr lang="en-US" dirty="0">
                <a:solidFill>
                  <a:srgbClr val="646567"/>
                </a:solidFill>
              </a:rPr>
              <a:t>Contribute to monitoring fellowship outcomes and defining adjustments</a:t>
            </a:r>
          </a:p>
          <a:p>
            <a:pPr marL="171450" indent="-171450">
              <a:spcAft>
                <a:spcPts val="300"/>
              </a:spcAft>
              <a:buFont typeface="Wingdings" panose="05000000000000000000" pitchFamily="2" charset="2"/>
              <a:buChar char="§"/>
            </a:pPr>
            <a:endParaRPr lang="en-US" dirty="0">
              <a:solidFill>
                <a:srgbClr val="646567"/>
              </a:solidFill>
            </a:endParaRPr>
          </a:p>
          <a:p>
            <a:pPr marL="171450" indent="-171450">
              <a:spcAft>
                <a:spcPts val="600"/>
              </a:spcAft>
              <a:buFont typeface="Wingdings" panose="05000000000000000000" pitchFamily="2" charset="2"/>
              <a:buChar char="§"/>
            </a:pPr>
            <a:endParaRPr lang="en-US" dirty="0"/>
          </a:p>
        </p:txBody>
      </p:sp>
      <p:sp>
        <p:nvSpPr>
          <p:cNvPr id="20" name="Oval 19">
            <a:extLst>
              <a:ext uri="{FF2B5EF4-FFF2-40B4-BE49-F238E27FC236}">
                <a16:creationId xmlns:a16="http://schemas.microsoft.com/office/drawing/2014/main" id="{82D2C3B0-A31A-096D-ECE3-4013501684AA}"/>
              </a:ext>
            </a:extLst>
          </p:cNvPr>
          <p:cNvSpPr/>
          <p:nvPr>
            <p:custDataLst>
              <p:tags r:id="rId2"/>
            </p:custDataLst>
          </p:nvPr>
        </p:nvSpPr>
        <p:spPr>
          <a:xfrm>
            <a:off x="6993836" y="1417165"/>
            <a:ext cx="955796" cy="955796"/>
          </a:xfrm>
          <a:prstGeom prst="ellipse">
            <a:avLst/>
          </a:prstGeom>
          <a:solidFill>
            <a:srgbClr val="FFFFFF"/>
          </a:solidFill>
          <a:ln w="38100">
            <a:gradFill flip="none" rotWithShape="1">
              <a:gsLst>
                <a:gs pos="0">
                  <a:schemeClr val="accent2"/>
                </a:gs>
                <a:gs pos="100000">
                  <a:schemeClr val="tx2">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600" kern="0" err="1">
              <a:solidFill>
                <a:schemeClr val="tx1"/>
              </a:solidFill>
            </a:endParaRPr>
          </a:p>
        </p:txBody>
      </p:sp>
      <p:grpSp>
        <p:nvGrpSpPr>
          <p:cNvPr id="24" name="bcgIcons_Group Collaboration ">
            <a:extLst>
              <a:ext uri="{FF2B5EF4-FFF2-40B4-BE49-F238E27FC236}">
                <a16:creationId xmlns:a16="http://schemas.microsoft.com/office/drawing/2014/main" id="{B6E1C71F-EBE7-F929-2A29-3B4AC2A39D33}"/>
              </a:ext>
            </a:extLst>
          </p:cNvPr>
          <p:cNvGrpSpPr>
            <a:grpSpLocks noChangeAspect="1"/>
          </p:cNvGrpSpPr>
          <p:nvPr/>
        </p:nvGrpSpPr>
        <p:grpSpPr>
          <a:xfrm>
            <a:off x="7049427" y="1472755"/>
            <a:ext cx="844617" cy="844617"/>
            <a:chOff x="5273803" y="2606803"/>
            <a:chExt cx="1645920" cy="1645920"/>
          </a:xfrm>
        </p:grpSpPr>
        <p:sp>
          <p:nvSpPr>
            <p:cNvPr id="25" name="AutoShape 23">
              <a:extLst>
                <a:ext uri="{FF2B5EF4-FFF2-40B4-BE49-F238E27FC236}">
                  <a16:creationId xmlns:a16="http://schemas.microsoft.com/office/drawing/2014/main" id="{D4D2B4E0-B3DD-D912-0532-824BAB4A2441}"/>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A7924893-E98B-B190-9C2A-120228D4CCF9}"/>
                </a:ext>
              </a:extLst>
            </p:cNvPr>
            <p:cNvGrpSpPr/>
            <p:nvPr/>
          </p:nvGrpSpPr>
          <p:grpSpPr>
            <a:xfrm>
              <a:off x="5484691" y="2758822"/>
              <a:ext cx="1224143" cy="1341882"/>
              <a:chOff x="5355525" y="2801969"/>
              <a:chExt cx="1522662" cy="1670659"/>
            </a:xfrm>
          </p:grpSpPr>
          <p:sp>
            <p:nvSpPr>
              <p:cNvPr id="27" name="Freeform 25">
                <a:extLst>
                  <a:ext uri="{FF2B5EF4-FFF2-40B4-BE49-F238E27FC236}">
                    <a16:creationId xmlns:a16="http://schemas.microsoft.com/office/drawing/2014/main" id="{F7E51A7E-0177-8899-A9A5-A6AFC461FB66}"/>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803B3BB-4E57-1884-F650-2367CC5EC1B4}"/>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Rectangle: Rounded Corners 28">
            <a:extLst>
              <a:ext uri="{FF2B5EF4-FFF2-40B4-BE49-F238E27FC236}">
                <a16:creationId xmlns:a16="http://schemas.microsoft.com/office/drawing/2014/main" id="{33BFF08F-93DF-8D89-D322-392E2E157CB6}"/>
              </a:ext>
            </a:extLst>
          </p:cNvPr>
          <p:cNvSpPr/>
          <p:nvPr/>
        </p:nvSpPr>
        <p:spPr>
          <a:xfrm>
            <a:off x="3439193" y="5684797"/>
            <a:ext cx="5611230" cy="241898"/>
          </a:xfrm>
          <a:prstGeom prst="roundRect">
            <a:avLst>
              <a:gd name="adj" fmla="val 28480"/>
            </a:avLst>
          </a:prstGeom>
          <a:solidFill>
            <a:srgbClr val="5C73B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AEB5D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rPr>
              <a:t>Supported by: Training coordinator and enabling structure</a:t>
            </a:r>
          </a:p>
        </p:txBody>
      </p:sp>
    </p:spTree>
    <p:extLst>
      <p:ext uri="{BB962C8B-B14F-4D97-AF65-F5344CB8AC3E}">
        <p14:creationId xmlns:p14="http://schemas.microsoft.com/office/powerpoint/2010/main" val="1320087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3C8C1B7-726D-360E-C996-1BDAA8D193CD}"/>
              </a:ext>
            </a:extLst>
          </p:cNvPr>
          <p:cNvGraphicFramePr>
            <a:graphicFrameLocks noChangeAspect="1"/>
          </p:cNvGraphicFramePr>
          <p:nvPr>
            <p:custDataLst>
              <p:tags r:id="rId1"/>
            </p:custDataLst>
            <p:extLst>
              <p:ext uri="{D42A27DB-BD31-4B8C-83A1-F6EECF244321}">
                <p14:modId xmlns:p14="http://schemas.microsoft.com/office/powerpoint/2010/main" val="182576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63C8C1B7-726D-360E-C996-1BDAA8D193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0FB7F0-0183-F784-A4DF-BEA110C05878}"/>
              </a:ext>
            </a:extLst>
          </p:cNvPr>
          <p:cNvSpPr>
            <a:spLocks noGrp="1"/>
          </p:cNvSpPr>
          <p:nvPr>
            <p:ph type="title"/>
          </p:nvPr>
        </p:nvSpPr>
        <p:spPr>
          <a:xfrm>
            <a:off x="629999" y="622800"/>
            <a:ext cx="11239094" cy="664797"/>
          </a:xfrm>
        </p:spPr>
        <p:txBody>
          <a:bodyPr vert="horz"/>
          <a:lstStyle/>
          <a:p>
            <a:r>
              <a:rPr lang="en-US" dirty="0">
                <a:solidFill>
                  <a:srgbClr val="1C83C1"/>
                </a:solidFill>
              </a:rPr>
              <a:t>CV template | </a:t>
            </a:r>
            <a:r>
              <a:rPr lang="en-US" dirty="0" err="1"/>
              <a:t>lf</a:t>
            </a:r>
            <a:r>
              <a:rPr lang="en-US" dirty="0"/>
              <a:t> possible, please use the attached template for the fellows and the mentor and submit completed CVs with your nomination </a:t>
            </a:r>
          </a:p>
        </p:txBody>
      </p:sp>
      <p:sp>
        <p:nvSpPr>
          <p:cNvPr id="15" name="ee4pHeader2">
            <a:extLst>
              <a:ext uri="{FF2B5EF4-FFF2-40B4-BE49-F238E27FC236}">
                <a16:creationId xmlns:a16="http://schemas.microsoft.com/office/drawing/2014/main" id="{BE6488A4-9993-95A7-27AD-F43CF0F7A4DD}"/>
              </a:ext>
            </a:extLst>
          </p:cNvPr>
          <p:cNvSpPr txBox="1"/>
          <p:nvPr/>
        </p:nvSpPr>
        <p:spPr>
          <a:xfrm>
            <a:off x="5306679" y="2009209"/>
            <a:ext cx="6319262" cy="803692"/>
          </a:xfrm>
          <a:prstGeom prst="rect">
            <a:avLst/>
          </a:prstGeom>
          <a:noFill/>
          <a:ln cap="rnd">
            <a:noFill/>
          </a:ln>
        </p:spPr>
        <p:txBody>
          <a:bodyPr vert="horz" wrap="square" lIns="0" tIns="0" rIns="0" bIns="0" rtlCol="0" anchor="ctr" anchorCtr="0">
            <a:noAutofit/>
          </a:bodyPr>
          <a:lstStyle/>
          <a:p>
            <a:pPr marL="0" lvl="3"/>
            <a:r>
              <a:rPr lang="en-US" sz="1400" dirty="0">
                <a:solidFill>
                  <a:srgbClr val="004494">
                    <a:lumMod val="100000"/>
                  </a:srgbClr>
                </a:solidFill>
                <a:latin typeface="Verdana" panose="020B0604030504040204" pitchFamily="34" charset="0"/>
              </a:rPr>
              <a:t>Please </a:t>
            </a:r>
            <a:r>
              <a:rPr lang="en-US" sz="1400" b="1" dirty="0">
                <a:solidFill>
                  <a:srgbClr val="004494">
                    <a:lumMod val="100000"/>
                  </a:srgbClr>
                </a:solidFill>
                <a:latin typeface="Verdana" panose="020B0604030504040204" pitchFamily="34" charset="0"/>
              </a:rPr>
              <a:t>share CV suggested template</a:t>
            </a:r>
            <a:r>
              <a:rPr lang="en-US" sz="1400" dirty="0">
                <a:solidFill>
                  <a:srgbClr val="004494">
                    <a:lumMod val="100000"/>
                  </a:srgbClr>
                </a:solidFill>
                <a:latin typeface="Verdana" panose="020B0604030504040204" pitchFamily="34" charset="0"/>
              </a:rPr>
              <a:t> with </a:t>
            </a:r>
            <a:r>
              <a:rPr lang="en-US" sz="1400" b="1" dirty="0">
                <a:solidFill>
                  <a:srgbClr val="004494">
                    <a:lumMod val="100000"/>
                  </a:srgbClr>
                </a:solidFill>
                <a:latin typeface="Verdana" panose="020B0604030504040204" pitchFamily="34" charset="0"/>
              </a:rPr>
              <a:t>nominated fellows and mentors</a:t>
            </a:r>
            <a:br>
              <a:rPr lang="en-US" sz="1400" b="1" dirty="0">
                <a:solidFill>
                  <a:srgbClr val="004494">
                    <a:lumMod val="100000"/>
                  </a:srgbClr>
                </a:solidFill>
                <a:latin typeface="Verdana" panose="020B0604030504040204" pitchFamily="34" charset="0"/>
              </a:rPr>
            </a:br>
            <a:r>
              <a:rPr lang="en-US" sz="1400" i="1" dirty="0">
                <a:solidFill>
                  <a:srgbClr val="004494">
                    <a:lumMod val="100000"/>
                  </a:srgbClr>
                </a:solidFill>
                <a:latin typeface="Verdana" panose="020B0604030504040204" pitchFamily="34" charset="0"/>
              </a:rPr>
              <a:t>Template includes guidelines for completing the CV and indicates where to insert data by [please insert …]</a:t>
            </a:r>
            <a:endParaRPr lang="en-US" sz="1400" i="1" dirty="0">
              <a:solidFill>
                <a:srgbClr val="D2222A"/>
              </a:solidFill>
              <a:latin typeface="Verdana" panose="020B0604030504040204" pitchFamily="34" charset="0"/>
            </a:endParaRPr>
          </a:p>
        </p:txBody>
      </p:sp>
      <p:sp>
        <p:nvSpPr>
          <p:cNvPr id="16" name="Oval 20">
            <a:extLst>
              <a:ext uri="{FF2B5EF4-FFF2-40B4-BE49-F238E27FC236}">
                <a16:creationId xmlns:a16="http://schemas.microsoft.com/office/drawing/2014/main" id="{775BD14E-53CF-D445-133F-D518E0CC6754}"/>
              </a:ext>
            </a:extLst>
          </p:cNvPr>
          <p:cNvSpPr>
            <a:spLocks noChangeAspect="1" noChangeArrowheads="1"/>
          </p:cNvSpPr>
          <p:nvPr/>
        </p:nvSpPr>
        <p:spPr bwMode="auto">
          <a:xfrm>
            <a:off x="4603694" y="2212271"/>
            <a:ext cx="397568" cy="397568"/>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Verdana" panose="020B0604030504040204" pitchFamily="34" charset="0"/>
              </a:rPr>
              <a:t>1</a:t>
            </a:r>
          </a:p>
        </p:txBody>
      </p:sp>
      <p:sp>
        <p:nvSpPr>
          <p:cNvPr id="17" name="ee4pHeader2">
            <a:extLst>
              <a:ext uri="{FF2B5EF4-FFF2-40B4-BE49-F238E27FC236}">
                <a16:creationId xmlns:a16="http://schemas.microsoft.com/office/drawing/2014/main" id="{D2F1570D-C26B-A66B-1690-D2797EEF7DE3}"/>
              </a:ext>
            </a:extLst>
          </p:cNvPr>
          <p:cNvSpPr txBox="1"/>
          <p:nvPr/>
        </p:nvSpPr>
        <p:spPr>
          <a:xfrm>
            <a:off x="5306679" y="3441022"/>
            <a:ext cx="6319262" cy="803692"/>
          </a:xfrm>
          <a:prstGeom prst="rect">
            <a:avLst/>
          </a:prstGeom>
          <a:noFill/>
          <a:ln cap="rnd">
            <a:noFill/>
          </a:ln>
        </p:spPr>
        <p:txBody>
          <a:bodyPr vert="horz" wrap="square" lIns="0" tIns="0" rIns="0" bIns="0" rtlCol="0" anchor="ctr" anchorCtr="0">
            <a:noAutofit/>
          </a:bodyPr>
          <a:lstStyle/>
          <a:p>
            <a:pPr marL="0" lvl="3"/>
            <a:r>
              <a:rPr lang="en-US" sz="1400">
                <a:solidFill>
                  <a:srgbClr val="004494">
                    <a:lumMod val="100000"/>
                  </a:srgbClr>
                </a:solidFill>
                <a:latin typeface="Verdana" panose="020B0604030504040204" pitchFamily="34" charset="0"/>
              </a:rPr>
              <a:t>Please </a:t>
            </a:r>
            <a:r>
              <a:rPr lang="en-US" sz="1400" b="1">
                <a:solidFill>
                  <a:srgbClr val="004494">
                    <a:lumMod val="100000"/>
                  </a:srgbClr>
                </a:solidFill>
                <a:latin typeface="Verdana" panose="020B0604030504040204" pitchFamily="34" charset="0"/>
              </a:rPr>
              <a:t>ensure that CVs are duly and fully completed </a:t>
            </a:r>
            <a:r>
              <a:rPr lang="en-US" sz="1400">
                <a:solidFill>
                  <a:srgbClr val="004494">
                    <a:lumMod val="100000"/>
                  </a:srgbClr>
                </a:solidFill>
                <a:latin typeface="Verdana" panose="020B0604030504040204" pitchFamily="34" charset="0"/>
              </a:rPr>
              <a:t>by fellows and mentors in line with the guidelines provided  </a:t>
            </a:r>
            <a:endParaRPr lang="en-US" sz="1400">
              <a:solidFill>
                <a:srgbClr val="D2222A"/>
              </a:solidFill>
              <a:latin typeface="Verdana" panose="020B0604030504040204" pitchFamily="34" charset="0"/>
            </a:endParaRPr>
          </a:p>
        </p:txBody>
      </p:sp>
      <p:sp>
        <p:nvSpPr>
          <p:cNvPr id="18" name="Oval 20">
            <a:extLst>
              <a:ext uri="{FF2B5EF4-FFF2-40B4-BE49-F238E27FC236}">
                <a16:creationId xmlns:a16="http://schemas.microsoft.com/office/drawing/2014/main" id="{45CECE73-C796-C0DA-9A2C-EFEB173BD7CD}"/>
              </a:ext>
            </a:extLst>
          </p:cNvPr>
          <p:cNvSpPr>
            <a:spLocks noChangeAspect="1" noChangeArrowheads="1"/>
          </p:cNvSpPr>
          <p:nvPr/>
        </p:nvSpPr>
        <p:spPr bwMode="auto">
          <a:xfrm>
            <a:off x="4603694" y="3644084"/>
            <a:ext cx="397568" cy="397568"/>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Verdana" panose="020B0604030504040204" pitchFamily="34" charset="0"/>
              </a:rPr>
              <a:t>2</a:t>
            </a:r>
          </a:p>
        </p:txBody>
      </p:sp>
      <p:sp>
        <p:nvSpPr>
          <p:cNvPr id="19" name="ee4pHeader2">
            <a:extLst>
              <a:ext uri="{FF2B5EF4-FFF2-40B4-BE49-F238E27FC236}">
                <a16:creationId xmlns:a16="http://schemas.microsoft.com/office/drawing/2014/main" id="{29D4EFCB-7AB1-CD15-5B2B-53035AD33AC1}"/>
              </a:ext>
            </a:extLst>
          </p:cNvPr>
          <p:cNvSpPr txBox="1"/>
          <p:nvPr/>
        </p:nvSpPr>
        <p:spPr>
          <a:xfrm>
            <a:off x="5306679" y="4872836"/>
            <a:ext cx="6319262" cy="803692"/>
          </a:xfrm>
          <a:prstGeom prst="rect">
            <a:avLst/>
          </a:prstGeom>
          <a:noFill/>
          <a:ln cap="rnd">
            <a:noFill/>
          </a:ln>
        </p:spPr>
        <p:txBody>
          <a:bodyPr vert="horz" wrap="square" lIns="0" tIns="0" rIns="0" bIns="0" rtlCol="0" anchor="ctr" anchorCtr="0">
            <a:noAutofit/>
          </a:bodyPr>
          <a:lstStyle/>
          <a:p>
            <a:pPr marL="0" lvl="1" indent="0">
              <a:buNone/>
            </a:pPr>
            <a:r>
              <a:rPr lang="en-US" sz="1400" dirty="0">
                <a:solidFill>
                  <a:srgbClr val="004494">
                    <a:lumMod val="100000"/>
                  </a:srgbClr>
                </a:solidFill>
                <a:latin typeface="Verdana" panose="020B0604030504040204" pitchFamily="34" charset="0"/>
              </a:rPr>
              <a:t>Please </a:t>
            </a:r>
            <a:r>
              <a:rPr lang="en-US" sz="1400" b="1" dirty="0">
                <a:solidFill>
                  <a:srgbClr val="004494">
                    <a:lumMod val="100000"/>
                  </a:srgbClr>
                </a:solidFill>
                <a:latin typeface="Verdana" panose="020B0604030504040204" pitchFamily="34" charset="0"/>
              </a:rPr>
              <a:t>submit the CVs </a:t>
            </a:r>
            <a:r>
              <a:rPr lang="en-US" sz="1400" dirty="0">
                <a:solidFill>
                  <a:srgbClr val="004494">
                    <a:lumMod val="100000"/>
                  </a:srgbClr>
                </a:solidFill>
                <a:latin typeface="Verdana" panose="020B0604030504040204" pitchFamily="34" charset="0"/>
              </a:rPr>
              <a:t>with your ranked fellow list and your mentor nomination </a:t>
            </a:r>
            <a:r>
              <a:rPr lang="en-US" sz="1400" b="1" dirty="0">
                <a:solidFill>
                  <a:srgbClr val="004494">
                    <a:lumMod val="100000"/>
                  </a:srgbClr>
                </a:solidFill>
                <a:latin typeface="Verdana" panose="020B0604030504040204" pitchFamily="34" charset="0"/>
              </a:rPr>
              <a:t>via </a:t>
            </a:r>
            <a:r>
              <a:rPr lang="en-US" sz="1400" b="1" dirty="0">
                <a:solidFill>
                  <a:schemeClr val="tx2"/>
                </a:solidFill>
                <a:latin typeface="Verdana" panose="020B0604030504040204" pitchFamily="34" charset="0"/>
              </a:rPr>
              <a:t>e-mail</a:t>
            </a:r>
            <a:r>
              <a:rPr lang="en-US" sz="1400" dirty="0">
                <a:solidFill>
                  <a:schemeClr val="tx2"/>
                </a:solidFill>
                <a:latin typeface="Verdana" panose="020B0604030504040204" pitchFamily="34" charset="0"/>
              </a:rPr>
              <a:t> (</a:t>
            </a:r>
            <a:r>
              <a:rPr lang="en-US" sz="1400" dirty="0">
                <a:solidFill>
                  <a:schemeClr val="tx2"/>
                </a:solidFill>
                <a:hlinkClick r:id="rId5">
                  <a:extLst>
                    <a:ext uri="{A12FA001-AC4F-418D-AE19-62706E023703}">
                      <ahyp:hlinkClr xmlns:ahyp="http://schemas.microsoft.com/office/drawing/2018/hyperlinkcolor" val="tx"/>
                    </a:ext>
                  </a:extLst>
                </a:hlinkClick>
              </a:rPr>
              <a:t>Sa</a:t>
            </a:r>
            <a:r>
              <a:rPr lang="en-US" sz="1400" u="sng" dirty="0">
                <a:solidFill>
                  <a:schemeClr val="tx2"/>
                </a:solidFill>
                <a:hlinkClick r:id="rId5">
                  <a:extLst>
                    <a:ext uri="{A12FA001-AC4F-418D-AE19-62706E023703}">
                      <ahyp:hlinkClr xmlns:ahyp="http://schemas.microsoft.com/office/drawing/2018/hyperlinkcolor" val="tx"/>
                    </a:ext>
                  </a:extLst>
                </a:hlinkClick>
              </a:rPr>
              <a:t>nte-Health</a:t>
            </a:r>
            <a:r>
              <a:rPr lang="en-US" sz="1400" dirty="0">
                <a:solidFill>
                  <a:schemeClr val="tx2"/>
                </a:solidFill>
                <a:hlinkClick r:id="rId5">
                  <a:extLst>
                    <a:ext uri="{A12FA001-AC4F-418D-AE19-62706E023703}">
                      <ahyp:hlinkClr xmlns:ahyp="http://schemas.microsoft.com/office/drawing/2018/hyperlinkcolor" val="tx"/>
                    </a:ext>
                  </a:extLst>
                </a:hlinkClick>
              </a:rPr>
              <a:t>-Academy@ec.europa.eu</a:t>
            </a:r>
            <a:r>
              <a:rPr lang="en-US" sz="1400" dirty="0">
                <a:solidFill>
                  <a:schemeClr val="tx2"/>
                </a:solidFill>
              </a:rPr>
              <a:t>)</a:t>
            </a:r>
            <a:endParaRPr lang="en-US" sz="1400" i="1" dirty="0">
              <a:solidFill>
                <a:schemeClr val="tx2"/>
              </a:solidFill>
              <a:latin typeface="Verdana" panose="020B0604030504040204" pitchFamily="34" charset="0"/>
            </a:endParaRPr>
          </a:p>
        </p:txBody>
      </p:sp>
      <p:sp>
        <p:nvSpPr>
          <p:cNvPr id="20" name="Oval 20">
            <a:extLst>
              <a:ext uri="{FF2B5EF4-FFF2-40B4-BE49-F238E27FC236}">
                <a16:creationId xmlns:a16="http://schemas.microsoft.com/office/drawing/2014/main" id="{96771940-75DF-E5E1-8C8B-0B49BFC1E5FA}"/>
              </a:ext>
            </a:extLst>
          </p:cNvPr>
          <p:cNvSpPr>
            <a:spLocks noChangeAspect="1" noChangeArrowheads="1"/>
          </p:cNvSpPr>
          <p:nvPr/>
        </p:nvSpPr>
        <p:spPr bwMode="auto">
          <a:xfrm>
            <a:off x="4603694" y="5075898"/>
            <a:ext cx="397568" cy="397568"/>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Verdana" panose="020B0604030504040204" pitchFamily="34" charset="0"/>
              </a:rPr>
              <a:t>3</a:t>
            </a:r>
          </a:p>
        </p:txBody>
      </p:sp>
      <p:pic>
        <p:nvPicPr>
          <p:cNvPr id="6" name="Picture 5">
            <a:extLst>
              <a:ext uri="{FF2B5EF4-FFF2-40B4-BE49-F238E27FC236}">
                <a16:creationId xmlns:a16="http://schemas.microsoft.com/office/drawing/2014/main" id="{D5AC3474-812D-5A91-91E4-D55D67B9E007}"/>
              </a:ext>
            </a:extLst>
          </p:cNvPr>
          <p:cNvPicPr>
            <a:picLocks noChangeAspect="1"/>
          </p:cNvPicPr>
          <p:nvPr/>
        </p:nvPicPr>
        <p:blipFill>
          <a:blip r:embed="rId6"/>
          <a:stretch>
            <a:fillRect/>
          </a:stretch>
        </p:blipFill>
        <p:spPr>
          <a:xfrm>
            <a:off x="1187063" y="1747017"/>
            <a:ext cx="2728614" cy="3871161"/>
          </a:xfrm>
          <a:prstGeom prst="rect">
            <a:avLst/>
          </a:prstGeom>
          <a:ln>
            <a:solidFill>
              <a:schemeClr val="bg1">
                <a:lumMod val="75000"/>
              </a:schemeClr>
            </a:solidFill>
          </a:ln>
        </p:spPr>
      </p:pic>
      <p:pic>
        <p:nvPicPr>
          <p:cNvPr id="32" name="Picture 31">
            <a:extLst>
              <a:ext uri="{FF2B5EF4-FFF2-40B4-BE49-F238E27FC236}">
                <a16:creationId xmlns:a16="http://schemas.microsoft.com/office/drawing/2014/main" id="{C668527F-B3CC-80E1-7E52-69C700B97C6B}"/>
              </a:ext>
            </a:extLst>
          </p:cNvPr>
          <p:cNvPicPr>
            <a:picLocks noChangeAspect="1"/>
          </p:cNvPicPr>
          <p:nvPr/>
        </p:nvPicPr>
        <p:blipFill>
          <a:blip r:embed="rId7"/>
          <a:stretch>
            <a:fillRect/>
          </a:stretch>
        </p:blipFill>
        <p:spPr>
          <a:xfrm>
            <a:off x="666750" y="1979255"/>
            <a:ext cx="2743971" cy="3871161"/>
          </a:xfrm>
          <a:prstGeom prst="rect">
            <a:avLst/>
          </a:prstGeom>
          <a:ln>
            <a:solidFill>
              <a:schemeClr val="bg1">
                <a:lumMod val="75000"/>
              </a:schemeClr>
            </a:solidFill>
          </a:ln>
        </p:spPr>
      </p:pic>
      <p:cxnSp>
        <p:nvCxnSpPr>
          <p:cNvPr id="35" name="Straight Connector 34">
            <a:extLst>
              <a:ext uri="{FF2B5EF4-FFF2-40B4-BE49-F238E27FC236}">
                <a16:creationId xmlns:a16="http://schemas.microsoft.com/office/drawing/2014/main" id="{BB9B6734-A868-5D80-4AA9-203B1E5FF53D}"/>
              </a:ext>
            </a:extLst>
          </p:cNvPr>
          <p:cNvCxnSpPr/>
          <p:nvPr/>
        </p:nvCxnSpPr>
        <p:spPr>
          <a:xfrm>
            <a:off x="4326075" y="1602167"/>
            <a:ext cx="0" cy="423927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E7019FB3-2BB3-8FEA-4E8B-01236A875A9C}"/>
              </a:ext>
            </a:extLst>
          </p:cNvPr>
          <p:cNvSpPr/>
          <p:nvPr/>
        </p:nvSpPr>
        <p:spPr>
          <a:xfrm>
            <a:off x="2187554" y="5574000"/>
            <a:ext cx="1860903" cy="427795"/>
          </a:xfrm>
          <a:prstGeom prst="roundRect">
            <a:avLst/>
          </a:prstGeom>
          <a:solidFill>
            <a:srgbClr val="FFED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004494"/>
                </a:solidFill>
              </a:rPr>
              <a:t>Template shared as separate attachment</a:t>
            </a:r>
          </a:p>
        </p:txBody>
      </p:sp>
    </p:spTree>
    <p:extLst>
      <p:ext uri="{BB962C8B-B14F-4D97-AF65-F5344CB8AC3E}">
        <p14:creationId xmlns:p14="http://schemas.microsoft.com/office/powerpoint/2010/main" val="4051256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D1575C6-FA6A-ACED-6BD7-76C10E7B6BB9}"/>
              </a:ext>
            </a:extLst>
          </p:cNvPr>
          <p:cNvGraphicFramePr>
            <a:graphicFrameLocks noChangeAspect="1"/>
          </p:cNvGraphicFramePr>
          <p:nvPr>
            <p:custDataLst>
              <p:tags r:id="rId1"/>
            </p:custDataLst>
            <p:extLst>
              <p:ext uri="{D42A27DB-BD31-4B8C-83A1-F6EECF244321}">
                <p14:modId xmlns:p14="http://schemas.microsoft.com/office/powerpoint/2010/main" val="2822245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D1575C6-FA6A-ACED-6BD7-76C10E7B6B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1A4D0A0-4385-EA3D-00CD-788091CC676C}"/>
              </a:ext>
            </a:extLst>
          </p:cNvPr>
          <p:cNvPicPr>
            <a:picLocks noChangeAspect="1"/>
          </p:cNvPicPr>
          <p:nvPr/>
        </p:nvPicPr>
        <p:blipFill rotWithShape="1">
          <a:blip r:embed="rId5">
            <a:duotone>
              <a:prstClr val="black"/>
              <a:schemeClr val="accent1">
                <a:tint val="45000"/>
                <a:satMod val="400000"/>
              </a:schemeClr>
            </a:duotone>
          </a:blip>
          <a:srcRect l="110" r="-4" b="-10"/>
          <a:stretch/>
        </p:blipFill>
        <p:spPr>
          <a:xfrm>
            <a:off x="336550" y="2112963"/>
            <a:ext cx="11518900" cy="4523045"/>
          </a:xfrm>
          <a:prstGeom prst="rect">
            <a:avLst/>
          </a:prstGeom>
        </p:spPr>
      </p:pic>
      <p:sp>
        <p:nvSpPr>
          <p:cNvPr id="4" name="Title 1">
            <a:extLst>
              <a:ext uri="{FF2B5EF4-FFF2-40B4-BE49-F238E27FC236}">
                <a16:creationId xmlns:a16="http://schemas.microsoft.com/office/drawing/2014/main" id="{4BBB2C9F-19C9-0579-662C-5ED71D512F62}"/>
              </a:ext>
            </a:extLst>
          </p:cNvPr>
          <p:cNvSpPr txBox="1">
            <a:spLocks/>
          </p:cNvSpPr>
          <p:nvPr/>
        </p:nvSpPr>
        <p:spPr>
          <a:xfrm>
            <a:off x="1524000" y="3383127"/>
            <a:ext cx="9144000" cy="738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solidFill>
                  <a:srgbClr val="FFFFFF"/>
                </a:solidFill>
              </a:rPr>
              <a:t>In case of questions: </a:t>
            </a:r>
          </a:p>
        </p:txBody>
      </p:sp>
      <p:sp>
        <p:nvSpPr>
          <p:cNvPr id="5" name="ee4pHeader1">
            <a:extLst>
              <a:ext uri="{FF2B5EF4-FFF2-40B4-BE49-F238E27FC236}">
                <a16:creationId xmlns:a16="http://schemas.microsoft.com/office/drawing/2014/main" id="{4F99F6C5-83F5-8297-4F99-73CA6A3B75D4}"/>
              </a:ext>
            </a:extLst>
          </p:cNvPr>
          <p:cNvSpPr txBox="1"/>
          <p:nvPr/>
        </p:nvSpPr>
        <p:spPr>
          <a:xfrm>
            <a:off x="2796358" y="4468625"/>
            <a:ext cx="6599284" cy="1107996"/>
          </a:xfrm>
          <a:prstGeom prst="rect">
            <a:avLst/>
          </a:prstGeom>
          <a:noFill/>
          <a:ln cap="rnd">
            <a:noFill/>
          </a:ln>
        </p:spPr>
        <p:txBody>
          <a:bodyPr vert="horz" wrap="square" lIns="0" tIns="0" rIns="0" bIns="0" rtlCol="0" anchor="ctr" anchorCtr="0">
            <a:spAutoFit/>
          </a:bodyPr>
          <a:lstStyle/>
          <a:p>
            <a:pPr marL="0" lvl="3" algn="ctr"/>
            <a:r>
              <a:rPr lang="en-GB" sz="2400" noProof="1">
                <a:solidFill>
                  <a:srgbClr val="FFFFFF"/>
                </a:solidFill>
                <a:latin typeface="Verdana" panose="020B0604030504040204" pitchFamily="34" charset="0"/>
                <a:ea typeface="Verdana" panose="020B0604030504040204" pitchFamily="34" charset="0"/>
                <a:cs typeface="Verdana" panose="020B0604030504040204" pitchFamily="34" charset="0"/>
              </a:rPr>
              <a:t>Please do not hesitate to contact:</a:t>
            </a:r>
          </a:p>
          <a:p>
            <a:pPr marL="0" lvl="3" algn="ctr"/>
            <a:r>
              <a:rPr lang="en-US" sz="2400" u="sng" dirty="0">
                <a:solidFill>
                  <a:srgbClr val="FFFFFF"/>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Sante-Health-Academy@ec.europa.eu</a:t>
            </a:r>
            <a:r>
              <a:rPr lang="en-US" sz="2400" dirty="0">
                <a:solidFill>
                  <a:srgbClr val="FFFFFF"/>
                </a:solidFill>
              </a:rPr>
              <a:t> </a:t>
            </a:r>
            <a:br>
              <a:rPr lang="en-US" sz="2400" dirty="0">
                <a:solidFill>
                  <a:srgbClr val="FFFFFF"/>
                </a:solidFill>
              </a:rPr>
            </a:br>
            <a:endParaRPr lang="en-GB" sz="2400" u="sng" noProof="1">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Graphic 6">
            <a:extLst>
              <a:ext uri="{FF2B5EF4-FFF2-40B4-BE49-F238E27FC236}">
                <a16:creationId xmlns:a16="http://schemas.microsoft.com/office/drawing/2014/main" id="{BD6FF36F-6157-6731-ED73-2DD180F8E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7250" y="131763"/>
            <a:ext cx="2857500" cy="1981200"/>
          </a:xfrm>
          <a:prstGeom prst="rect">
            <a:avLst/>
          </a:prstGeom>
        </p:spPr>
      </p:pic>
    </p:spTree>
    <p:extLst>
      <p:ext uri="{BB962C8B-B14F-4D97-AF65-F5344CB8AC3E}">
        <p14:creationId xmlns:p14="http://schemas.microsoft.com/office/powerpoint/2010/main" val="423407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THINKCELLUNDODONOTDELETE" val="0"/>
  <p:tag name="EE4P_STYLE_ID" val="zjFvsYHj"/>
  <p:tag name="EE4P_STYLE_NAME" val="European Commission Grid"/>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C Grid 16:9 - 5997">
  <a:themeElements>
    <a:clrScheme name="EC Grid">
      <a:dk1>
        <a:srgbClr val="000000"/>
      </a:dk1>
      <a:lt1>
        <a:sysClr val="window" lastClr="FFFFFF"/>
      </a:lt1>
      <a:dk2>
        <a:srgbClr val="004494"/>
      </a:dk2>
      <a:lt2>
        <a:srgbClr val="F2F2F2"/>
      </a:lt2>
      <a:accent1>
        <a:srgbClr val="5C73B7"/>
      </a:accent1>
      <a:accent2>
        <a:srgbClr val="AEB5DB"/>
      </a:accent2>
      <a:accent3>
        <a:srgbClr val="FFED00"/>
      </a:accent3>
      <a:accent4>
        <a:srgbClr val="1C83C1"/>
      </a:accent4>
      <a:accent5>
        <a:srgbClr val="646567"/>
      </a:accent5>
      <a:accent6>
        <a:srgbClr val="3FAE4A"/>
      </a:accent6>
      <a:hlink>
        <a:srgbClr val="C5C6C8"/>
      </a:hlink>
      <a:folHlink>
        <a:srgbClr val="D2222A"/>
      </a:folHlink>
    </a:clrScheme>
    <a:fontScheme name="EC Grid">
      <a:majorFont>
        <a:latin typeface="Verdana"/>
        <a:ea typeface=""/>
        <a:cs typeface=""/>
      </a:majorFont>
      <a:minorFont>
        <a:latin typeface="Verdan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5"/>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E4CCD68F16BA4C89931BF3C0709543" ma:contentTypeVersion="4" ma:contentTypeDescription="Create a new document." ma:contentTypeScope="" ma:versionID="07d91d777c287eb5fbb198c94fc226aa">
  <xsd:schema xmlns:xsd="http://www.w3.org/2001/XMLSchema" xmlns:xs="http://www.w3.org/2001/XMLSchema" xmlns:p="http://schemas.microsoft.com/office/2006/metadata/properties" xmlns:ns2="d3e265a0-3db3-4b27-adb7-6249c4a8d067" targetNamespace="http://schemas.microsoft.com/office/2006/metadata/properties" ma:root="true" ma:fieldsID="c802bc91c023a64067d882e054022354" ns2:_="">
    <xsd:import namespace="d3e265a0-3db3-4b27-adb7-6249c4a8d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265a0-3db3-4b27-adb7-6249c4a8d0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0B739-8200-4595-BC4F-626003E19E3B}">
  <ds:schemaRefs>
    <ds:schemaRef ds:uri="http://schemas.microsoft.com/sharepoint/v3/contenttype/forms"/>
  </ds:schemaRefs>
</ds:datastoreItem>
</file>

<file path=customXml/itemProps2.xml><?xml version="1.0" encoding="utf-8"?>
<ds:datastoreItem xmlns:ds="http://schemas.openxmlformats.org/officeDocument/2006/customXml" ds:itemID="{3ACC9224-D8F2-41C4-B65A-849E84869966}">
  <ds:schemaRefs>
    <ds:schemaRef ds:uri="00a3ee56-8d9b-4cb3-8a0f-62a34d83d407"/>
    <ds:schemaRef ds:uri="ccc86b20-46f3-4010-b015-09938a55eea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080F8D6-D8DC-409A-8B58-9356D5388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e265a0-3db3-4b27-adb7-6249c4a8d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1153</Words>
  <Application>Microsoft Office PowerPoint</Application>
  <PresentationFormat>Widescreen</PresentationFormat>
  <Paragraphs>108</Paragraphs>
  <Slides>8</Slides>
  <Notes>3</Notes>
  <HiddenSlides>0</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ariant>
        <vt:lpstr>Custom Shows</vt:lpstr>
      </vt:variant>
      <vt:variant>
        <vt:i4>1</vt:i4>
      </vt:variant>
    </vt:vector>
  </HeadingPairs>
  <TitlesOfParts>
    <vt:vector size="16" baseType="lpstr">
      <vt:lpstr>Arial</vt:lpstr>
      <vt:lpstr>Symbol</vt:lpstr>
      <vt:lpstr>Trebuchet MS</vt:lpstr>
      <vt:lpstr>Verdana</vt:lpstr>
      <vt:lpstr>Wingdings</vt:lpstr>
      <vt:lpstr>EC Grid 16:9 - 5997</vt:lpstr>
      <vt:lpstr>think-cell Slide</vt:lpstr>
      <vt:lpstr>Fellow and mentor nomination  process</vt:lpstr>
      <vt:lpstr>Snapshot academy | The academy aims to strengthen the Health Union by building a pan-EU community of health policymakers</vt:lpstr>
      <vt:lpstr>Please nominate up to three fellows and one mentor by November 18 (EOB)</vt:lpstr>
      <vt:lpstr>Fellow profile </vt:lpstr>
      <vt:lpstr>Mentor profile </vt:lpstr>
      <vt:lpstr>Mentor role | Each mentor will support a fellow along three main dimensions</vt:lpstr>
      <vt:lpstr>CV template | lf possible, please use the attached template for the fellows and the mentor and submit completed CVs with your nomination </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STAN Raluca (SANTE)</cp:lastModifiedBy>
  <cp:revision>5</cp:revision>
  <cp:lastPrinted>1999-12-31T23:00:00Z</cp:lastPrinted>
  <dcterms:created xsi:type="dcterms:W3CDTF">2024-10-02T14:04:08Z</dcterms:created>
  <dcterms:modified xsi:type="dcterms:W3CDTF">2024-10-11T12:41:55Z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2024-09-30T09:03:13Z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b2763680-4b33-4bd8-a441-536a6faaeb6a</vt:lpwstr>
  </property>
  <property fmtid="{D5CDD505-2E9C-101B-9397-08002B2CF9AE}" pid="13" name="MSIP_Label_b0d5c4f4-7a29-4385-b7a5-afbe2154ae6f_ContentBits">
    <vt:lpwstr>0</vt:lpwstr>
  </property>
  <property fmtid="{D5CDD505-2E9C-101B-9397-08002B2CF9AE}" pid="14" name="ContentTypeId">
    <vt:lpwstr>0x0101008BE4CCD68F16BA4C89931BF3C0709543</vt:lpwstr>
  </property>
  <property fmtid="{D5CDD505-2E9C-101B-9397-08002B2CF9AE}" pid="15" name="MediaServiceImageTags">
    <vt:lpwstr/>
  </property>
  <property fmtid="{D5CDD505-2E9C-101B-9397-08002B2CF9AE}" pid="16" name="MSIP_Label_6bd9ddd1-4d20-43f6-abfa-fc3c07406f94_Enabled">
    <vt:lpwstr>true</vt:lpwstr>
  </property>
  <property fmtid="{D5CDD505-2E9C-101B-9397-08002B2CF9AE}" pid="17" name="MSIP_Label_6bd9ddd1-4d20-43f6-abfa-fc3c07406f94_SetDate">
    <vt:lpwstr>2024-10-08T08:25:31Z</vt:lpwstr>
  </property>
  <property fmtid="{D5CDD505-2E9C-101B-9397-08002B2CF9AE}" pid="18" name="MSIP_Label_6bd9ddd1-4d20-43f6-abfa-fc3c07406f94_Method">
    <vt:lpwstr>Standard</vt:lpwstr>
  </property>
  <property fmtid="{D5CDD505-2E9C-101B-9397-08002B2CF9AE}" pid="19" name="MSIP_Label_6bd9ddd1-4d20-43f6-abfa-fc3c07406f94_Name">
    <vt:lpwstr>Commission Use</vt:lpwstr>
  </property>
  <property fmtid="{D5CDD505-2E9C-101B-9397-08002B2CF9AE}" pid="20" name="MSIP_Label_6bd9ddd1-4d20-43f6-abfa-fc3c07406f94_SiteId">
    <vt:lpwstr>b24c8b06-522c-46fe-9080-70926f8dddb1</vt:lpwstr>
  </property>
  <property fmtid="{D5CDD505-2E9C-101B-9397-08002B2CF9AE}" pid="21" name="MSIP_Label_6bd9ddd1-4d20-43f6-abfa-fc3c07406f94_ActionId">
    <vt:lpwstr>59e23296-b16e-4135-ade2-3ed0014a0252</vt:lpwstr>
  </property>
  <property fmtid="{D5CDD505-2E9C-101B-9397-08002B2CF9AE}" pid="22" name="MSIP_Label_6bd9ddd1-4d20-43f6-abfa-fc3c07406f94_ContentBits">
    <vt:lpwstr>0</vt:lpwstr>
  </property>
</Properties>
</file>